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3" r:id="rId2"/>
  </p:sldMasterIdLst>
  <p:notesMasterIdLst>
    <p:notesMasterId r:id="rId49"/>
  </p:notesMasterIdLst>
  <p:handoutMasterIdLst>
    <p:handoutMasterId r:id="rId50"/>
  </p:handoutMasterIdLst>
  <p:sldIdLst>
    <p:sldId id="256" r:id="rId3"/>
    <p:sldId id="390" r:id="rId4"/>
    <p:sldId id="389" r:id="rId5"/>
    <p:sldId id="379" r:id="rId6"/>
    <p:sldId id="342" r:id="rId7"/>
    <p:sldId id="349" r:id="rId8"/>
    <p:sldId id="367" r:id="rId9"/>
    <p:sldId id="348" r:id="rId10"/>
    <p:sldId id="355" r:id="rId11"/>
    <p:sldId id="393" r:id="rId12"/>
    <p:sldId id="356" r:id="rId13"/>
    <p:sldId id="357" r:id="rId14"/>
    <p:sldId id="392" r:id="rId15"/>
    <p:sldId id="350" r:id="rId16"/>
    <p:sldId id="358" r:id="rId17"/>
    <p:sldId id="359" r:id="rId18"/>
    <p:sldId id="360" r:id="rId19"/>
    <p:sldId id="363" r:id="rId20"/>
    <p:sldId id="351" r:id="rId21"/>
    <p:sldId id="394" r:id="rId22"/>
    <p:sldId id="361" r:id="rId23"/>
    <p:sldId id="353" r:id="rId24"/>
    <p:sldId id="365" r:id="rId25"/>
    <p:sldId id="366" r:id="rId26"/>
    <p:sldId id="364" r:id="rId27"/>
    <p:sldId id="368" r:id="rId28"/>
    <p:sldId id="369" r:id="rId29"/>
    <p:sldId id="370" r:id="rId30"/>
    <p:sldId id="371" r:id="rId31"/>
    <p:sldId id="372" r:id="rId32"/>
    <p:sldId id="395" r:id="rId33"/>
    <p:sldId id="396"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Av0r7lSfJgPWJPm82x4hM6kxl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7521B4-721A-E95D-0274-BF9E4BA0AFFF}" name="Teshner, Heidi A (GOV)" initials="THA(" userId="S::heidi.teshner@alaska.gov::40c87a97-e216-4ed6-aabe-be6a8ba6e5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A6B"/>
    <a:srgbClr val="FFBF20"/>
    <a:srgbClr val="7F9AAD"/>
    <a:srgbClr val="3F78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8BF5A-4761-4D28-9FB4-6052A8D2BD76}" v="175" dt="2026-06-01T06:02:03.025"/>
  </p1510:revLst>
</p1510:revInfo>
</file>

<file path=ppt/tableStyles.xml><?xml version="1.0" encoding="utf-8"?>
<a:tblStyleLst xmlns:a="http://schemas.openxmlformats.org/drawingml/2006/main" def="{8D6FFC9F-ACD6-4D77-8C17-F7F18CE5162F}">
  <a:tblStyle styleId="{8D6FFC9F-ACD6-4D77-8C17-F7F18CE5162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83" autoAdjust="0"/>
  </p:normalViewPr>
  <p:slideViewPr>
    <p:cSldViewPr snapToGrid="0">
      <p:cViewPr varScale="1">
        <p:scale>
          <a:sx n="119" d="100"/>
          <a:sy n="119" d="100"/>
        </p:scale>
        <p:origin x="216" y="108"/>
      </p:cViewPr>
      <p:guideLst/>
    </p:cSldViewPr>
  </p:slideViewPr>
  <p:notesTextViewPr>
    <p:cViewPr>
      <p:scale>
        <a:sx n="1" d="1"/>
        <a:sy n="1" d="1"/>
      </p:scale>
      <p:origin x="0" y="0"/>
    </p:cViewPr>
  </p:notesTextViewPr>
  <p:sorterViewPr>
    <p:cViewPr varScale="1">
      <p:scale>
        <a:sx n="1" d="1"/>
        <a:sy n="1" d="1"/>
      </p:scale>
      <p:origin x="0" y="-5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8" Type="http://schemas.openxmlformats.org/officeDocument/2006/relationships/customXml" Target="../customXml/item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6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9AE97-2AAB-1369-7DA1-C21D51652F0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9B4C12A9-4CF7-D0D2-08E5-3935B1D38AD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524F185-FCE9-4AD1-A9E8-63962D9BE137}" type="datetimeFigureOut">
              <a:rPr lang="en-US" smtClean="0">
                <a:latin typeface="Calibri" panose="020F0502020204030204" pitchFamily="34" charset="0"/>
                <a:cs typeface="Calibri" panose="020F0502020204030204" pitchFamily="34" charset="0"/>
              </a:rPr>
              <a:t>6/1/2026</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48F9C46F-0B0F-0855-2E8A-3E09AC8BCC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D66AA1F-3057-BEA8-4A9E-D5275BF50A1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117DB1-D805-49D4-9D6A-6FAA42C6ADC2}"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799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35" name="Google Shape;135;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latin typeface="Calibri" panose="020F0502020204030204" pitchFamily="34" charset="0"/>
                <a:cs typeface="Calibri" panose="020F0502020204030204" pitchFamily="34" charset="0"/>
              </a:rPr>
              <a:pPr algn="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97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888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291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8801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913689" y="808651"/>
            <a:ext cx="10363200" cy="23749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94A6B"/>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subTitle" idx="1"/>
          </p:nvPr>
        </p:nvSpPr>
        <p:spPr>
          <a:xfrm>
            <a:off x="913689" y="3339546"/>
            <a:ext cx="103632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2" name="Google Shape;22;p15"/>
          <p:cNvGrpSpPr/>
          <p:nvPr/>
        </p:nvGrpSpPr>
        <p:grpSpPr>
          <a:xfrm>
            <a:off x="0" y="6644302"/>
            <a:ext cx="12192000" cy="248534"/>
            <a:chOff x="0" y="6644302"/>
            <a:chExt cx="12192000" cy="248534"/>
          </a:xfrm>
        </p:grpSpPr>
        <p:sp>
          <p:nvSpPr>
            <p:cNvPr id="23" name="Google Shape;23;p15"/>
            <p:cNvSpPr/>
            <p:nvPr/>
          </p:nvSpPr>
          <p:spPr>
            <a:xfrm rot="-5400000">
              <a:off x="4600956" y="2044992"/>
              <a:ext cx="246888" cy="9448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24;p15"/>
            <p:cNvSpPr/>
            <p:nvPr/>
          </p:nvSpPr>
          <p:spPr>
            <a:xfrm rot="-5400000">
              <a:off x="9783827" y="6309275"/>
              <a:ext cx="24434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 name="Google Shape;25;p15"/>
            <p:cNvSpPr/>
            <p:nvPr/>
          </p:nvSpPr>
          <p:spPr>
            <a:xfrm rot="-5400000">
              <a:off x="11612627" y="6309628"/>
              <a:ext cx="24434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 name="Google Shape;26;p15"/>
            <p:cNvSpPr/>
            <p:nvPr/>
          </p:nvSpPr>
          <p:spPr>
            <a:xfrm rot="-5400000">
              <a:off x="10698227" y="6309275"/>
              <a:ext cx="24434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27" name="Google Shape;27;p15"/>
          <p:cNvGrpSpPr/>
          <p:nvPr/>
        </p:nvGrpSpPr>
        <p:grpSpPr>
          <a:xfrm>
            <a:off x="-1" y="-16410"/>
            <a:ext cx="12192000" cy="244698"/>
            <a:chOff x="-1" y="-16410"/>
            <a:chExt cx="12192000" cy="244698"/>
          </a:xfrm>
        </p:grpSpPr>
        <p:sp>
          <p:nvSpPr>
            <p:cNvPr id="28" name="Google Shape;28;p15"/>
            <p:cNvSpPr/>
            <p:nvPr/>
          </p:nvSpPr>
          <p:spPr>
            <a:xfrm rot="5400000">
              <a:off x="7345602" y="-4618462"/>
              <a:ext cx="243994" cy="9448801"/>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 name="Google Shape;29;p15"/>
            <p:cNvSpPr/>
            <p:nvPr/>
          </p:nvSpPr>
          <p:spPr>
            <a:xfrm rot="5400000">
              <a:off x="2163826" y="-351085"/>
              <a:ext cx="24434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 name="Google Shape;30;p15"/>
            <p:cNvSpPr/>
            <p:nvPr/>
          </p:nvSpPr>
          <p:spPr>
            <a:xfrm rot="5400000">
              <a:off x="335026" y="-351437"/>
              <a:ext cx="24434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 name="Google Shape;31;p15"/>
            <p:cNvSpPr/>
            <p:nvPr/>
          </p:nvSpPr>
          <p:spPr>
            <a:xfrm rot="5400000">
              <a:off x="1249426" y="-351085"/>
              <a:ext cx="24434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32" name="Google Shape;32;p15"/>
          <p:cNvGrpSpPr/>
          <p:nvPr/>
        </p:nvGrpSpPr>
        <p:grpSpPr>
          <a:xfrm>
            <a:off x="11946944" y="0"/>
            <a:ext cx="244699" cy="6858000"/>
            <a:chOff x="-709" y="0"/>
            <a:chExt cx="491525" cy="6858000"/>
          </a:xfrm>
        </p:grpSpPr>
        <p:sp>
          <p:nvSpPr>
            <p:cNvPr id="33" name="Google Shape;33;p15"/>
            <p:cNvSpPr/>
            <p:nvPr/>
          </p:nvSpPr>
          <p:spPr>
            <a:xfrm>
              <a:off x="0" y="0"/>
              <a:ext cx="490816" cy="4114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 name="Google Shape;34;p15"/>
            <p:cNvSpPr/>
            <p:nvPr/>
          </p:nvSpPr>
          <p:spPr>
            <a:xfrm>
              <a:off x="0" y="4114800"/>
              <a:ext cx="49081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 name="Google Shape;35;p15"/>
            <p:cNvSpPr/>
            <p:nvPr/>
          </p:nvSpPr>
          <p:spPr>
            <a:xfrm>
              <a:off x="-709" y="5943600"/>
              <a:ext cx="49081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6" name="Google Shape;36;p15"/>
            <p:cNvSpPr/>
            <p:nvPr/>
          </p:nvSpPr>
          <p:spPr>
            <a:xfrm>
              <a:off x="0" y="5029200"/>
              <a:ext cx="49081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37" name="Google Shape;37;p15"/>
          <p:cNvGrpSpPr/>
          <p:nvPr/>
        </p:nvGrpSpPr>
        <p:grpSpPr>
          <a:xfrm rot="10800000">
            <a:off x="-1418" y="0"/>
            <a:ext cx="244699" cy="6858000"/>
            <a:chOff x="-709" y="0"/>
            <a:chExt cx="491525" cy="6858000"/>
          </a:xfrm>
        </p:grpSpPr>
        <p:sp>
          <p:nvSpPr>
            <p:cNvPr id="38" name="Google Shape;38;p15"/>
            <p:cNvSpPr/>
            <p:nvPr/>
          </p:nvSpPr>
          <p:spPr>
            <a:xfrm>
              <a:off x="0" y="0"/>
              <a:ext cx="490816" cy="4114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 name="Google Shape;39;p15"/>
            <p:cNvSpPr/>
            <p:nvPr/>
          </p:nvSpPr>
          <p:spPr>
            <a:xfrm>
              <a:off x="0" y="4114800"/>
              <a:ext cx="49081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 name="Google Shape;40;p15"/>
            <p:cNvSpPr/>
            <p:nvPr/>
          </p:nvSpPr>
          <p:spPr>
            <a:xfrm>
              <a:off x="-709" y="5943600"/>
              <a:ext cx="49081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 name="Google Shape;41;p15"/>
            <p:cNvSpPr/>
            <p:nvPr/>
          </p:nvSpPr>
          <p:spPr>
            <a:xfrm>
              <a:off x="0" y="5029200"/>
              <a:ext cx="49081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42" name="Google Shape;42;p15"/>
          <p:cNvSpPr txBox="1"/>
          <p:nvPr/>
        </p:nvSpPr>
        <p:spPr>
          <a:xfrm>
            <a:off x="4037888" y="6634541"/>
            <a:ext cx="41148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lt1"/>
                </a:solidFill>
                <a:latin typeface="Calibri"/>
                <a:ea typeface="Calibri"/>
                <a:cs typeface="Calibri"/>
                <a:sym typeface="Calibri"/>
              </a:rPr>
              <a:t>An Excellent Education for Every Student Every Day</a:t>
            </a:r>
            <a:endParaRPr dirty="0">
              <a:latin typeface="Calibri" panose="020F0502020204030204" pitchFamily="34" charset="0"/>
              <a:cs typeface="Calibri" panose="020F0502020204030204" pitchFamily="34" charset="0"/>
            </a:endParaRPr>
          </a:p>
        </p:txBody>
      </p:sp>
      <p:pic>
        <p:nvPicPr>
          <p:cNvPr id="43" name="Google Shape;43;p15" descr="Logo&#10;&#10;Description automatically generated"/>
          <p:cNvPicPr preferRelativeResize="0"/>
          <p:nvPr/>
        </p:nvPicPr>
        <p:blipFill rotWithShape="1">
          <a:blip r:embed="rId2">
            <a:alphaModFix/>
          </a:blip>
          <a:srcRect/>
          <a:stretch/>
        </p:blipFill>
        <p:spPr>
          <a:xfrm>
            <a:off x="5354927" y="5123402"/>
            <a:ext cx="1480724" cy="13626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614B-0A30-4862-5FB5-9B509BB43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109861-431D-76EC-790B-F75FF0177A7E}"/>
              </a:ext>
            </a:extLst>
          </p:cNvPr>
          <p:cNvSpPr>
            <a:spLocks noGrp="1"/>
          </p:cNvSpPr>
          <p:nvPr>
            <p:ph type="dt" sz="half" idx="10"/>
          </p:nvPr>
        </p:nvSpPr>
        <p:spPr/>
        <p:txBody>
          <a:bodyPr/>
          <a:lstStyle>
            <a:lvl1pPr>
              <a:defRPr/>
            </a:lvl1pPr>
          </a:lstStyle>
          <a:p>
            <a:endParaRPr lang="en-US" dirty="0"/>
          </a:p>
        </p:txBody>
      </p:sp>
      <p:sp>
        <p:nvSpPr>
          <p:cNvPr id="4" name="Footer Placeholder 3">
            <a:extLst>
              <a:ext uri="{FF2B5EF4-FFF2-40B4-BE49-F238E27FC236}">
                <a16:creationId xmlns:a16="http://schemas.microsoft.com/office/drawing/2014/main" id="{C3E0810C-2A04-A0FD-25D3-DB6AA9A7230D}"/>
              </a:ext>
            </a:extLst>
          </p:cNvPr>
          <p:cNvSpPr>
            <a:spLocks noGrp="1"/>
          </p:cNvSpPr>
          <p:nvPr>
            <p:ph type="ftr" sz="quarter" idx="11"/>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67E371ED-BEE0-908E-470F-59151C63A91F}"/>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324837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1F790-8529-9A95-B1D7-52C3EB973BAF}"/>
              </a:ext>
            </a:extLst>
          </p:cNvPr>
          <p:cNvSpPr>
            <a:spLocks noGrp="1"/>
          </p:cNvSpPr>
          <p:nvPr>
            <p:ph type="dt" sz="half" idx="10"/>
          </p:nvPr>
        </p:nvSpPr>
        <p:spPr/>
        <p:txBody>
          <a:bodyPr/>
          <a:lstStyle>
            <a:lvl1pPr>
              <a:defRPr/>
            </a:lvl1pPr>
          </a:lstStyle>
          <a:p>
            <a:endParaRPr lang="en-US" dirty="0"/>
          </a:p>
        </p:txBody>
      </p:sp>
      <p:sp>
        <p:nvSpPr>
          <p:cNvPr id="3" name="Footer Placeholder 2">
            <a:extLst>
              <a:ext uri="{FF2B5EF4-FFF2-40B4-BE49-F238E27FC236}">
                <a16:creationId xmlns:a16="http://schemas.microsoft.com/office/drawing/2014/main" id="{C16310C0-1821-1D4F-45F7-6BFE34180E0B}"/>
              </a:ext>
            </a:extLst>
          </p:cNvPr>
          <p:cNvSpPr>
            <a:spLocks noGrp="1"/>
          </p:cNvSpPr>
          <p:nvPr>
            <p:ph type="ftr" sz="quarter" idx="11"/>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F8F3A8ED-A60B-D964-4407-CE0ED3445247}"/>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399350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437B-D771-3A2A-B955-3587DC08C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3E7EE7-0729-E864-D1B3-BDA4FBE4A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A0224D-71FB-06F7-C556-D4EEA3349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21371-B30A-05F8-9666-8E46D731EC85}"/>
              </a:ext>
            </a:extLst>
          </p:cNvPr>
          <p:cNvSpPr>
            <a:spLocks noGrp="1"/>
          </p:cNvSpPr>
          <p:nvPr>
            <p:ph type="dt" sz="half" idx="10"/>
          </p:nvPr>
        </p:nvSpPr>
        <p:spPr/>
        <p:txBody>
          <a:bodyPr/>
          <a:lstStyle>
            <a:lvl1pPr>
              <a:defRPr/>
            </a:lvl1pPr>
          </a:lstStyle>
          <a:p>
            <a:endParaRPr lang="en-US" dirty="0"/>
          </a:p>
        </p:txBody>
      </p:sp>
      <p:sp>
        <p:nvSpPr>
          <p:cNvPr id="6" name="Footer Placeholder 5">
            <a:extLst>
              <a:ext uri="{FF2B5EF4-FFF2-40B4-BE49-F238E27FC236}">
                <a16:creationId xmlns:a16="http://schemas.microsoft.com/office/drawing/2014/main" id="{8E5A8A2C-7993-AA54-E984-877D51A9F20E}"/>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04A3C12F-B946-72B6-E516-57115AA0474C}"/>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614483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0BC0-0F9D-9547-EB6B-97992BA90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FA1FB5-2258-7F69-B096-2FEB7B042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255415-2AE2-1BB6-82E5-4793C0960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BC4AD-1741-7D87-1CDC-EF47F5AE7922}"/>
              </a:ext>
            </a:extLst>
          </p:cNvPr>
          <p:cNvSpPr>
            <a:spLocks noGrp="1"/>
          </p:cNvSpPr>
          <p:nvPr>
            <p:ph type="dt" sz="half" idx="10"/>
          </p:nvPr>
        </p:nvSpPr>
        <p:spPr/>
        <p:txBody>
          <a:bodyPr/>
          <a:lstStyle>
            <a:lvl1pPr>
              <a:defRPr/>
            </a:lvl1pPr>
          </a:lstStyle>
          <a:p>
            <a:endParaRPr lang="en-US" dirty="0"/>
          </a:p>
        </p:txBody>
      </p:sp>
      <p:sp>
        <p:nvSpPr>
          <p:cNvPr id="6" name="Footer Placeholder 5">
            <a:extLst>
              <a:ext uri="{FF2B5EF4-FFF2-40B4-BE49-F238E27FC236}">
                <a16:creationId xmlns:a16="http://schemas.microsoft.com/office/drawing/2014/main" id="{80D18B22-6570-2DEA-F0FE-BF4DA82E822F}"/>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5C054DBC-B2B6-2F39-C2B3-9356FEBDE4D0}"/>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348611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1F71-3BAB-E5D0-1727-430EF2A36B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F05F9C-ACAB-C70A-ACCB-FEE10125AD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FD585-12E5-56E7-6A61-A389CA1D15AE}"/>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E1195328-FCC7-C1D2-DFE9-3BA03BBFD347}"/>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EC17BAB1-12A0-CDDA-3EE2-CD8FDFB3BCB7}"/>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4165682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14D12-F764-F319-6FE8-D0C226AD7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0C7BB8-E2DB-CFC5-AD13-FBFCDB51B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CD36C-56BD-A9E2-5A43-A433BD128E82}"/>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25793DCB-6B52-3957-25C2-5B676D199B94}"/>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9D6EC95D-6E3C-2548-D0E9-FD46EA2A488C}"/>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95536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Font typeface="Arial"/>
              <a:buChar char="•"/>
              <a:defRPr sz="3200"/>
            </a:lvl1pPr>
            <a:lvl2pPr marL="914400" lvl="1" indent="-406400" algn="l">
              <a:lnSpc>
                <a:spcPct val="90000"/>
              </a:lnSpc>
              <a:spcBef>
                <a:spcPts val="500"/>
              </a:spcBef>
              <a:spcAft>
                <a:spcPts val="0"/>
              </a:spcAft>
              <a:buClr>
                <a:schemeClr val="dk1"/>
              </a:buClr>
              <a:buSzPts val="2800"/>
              <a:buFont typeface="Arial"/>
              <a:buChar char="•"/>
              <a:defRPr sz="2800"/>
            </a:lvl2pPr>
            <a:lvl3pPr marL="1371600" lvl="2" indent="-381000" algn="l">
              <a:lnSpc>
                <a:spcPct val="90000"/>
              </a:lnSpc>
              <a:spcBef>
                <a:spcPts val="500"/>
              </a:spcBef>
              <a:spcAft>
                <a:spcPts val="0"/>
              </a:spcAft>
              <a:buClr>
                <a:schemeClr val="dk1"/>
              </a:buClr>
              <a:buSzPts val="2400"/>
              <a:buFont typeface="Arial"/>
              <a:buChar char="•"/>
              <a:defRPr sz="24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55600" algn="l">
              <a:lnSpc>
                <a:spcPct val="90000"/>
              </a:lnSpc>
              <a:spcBef>
                <a:spcPts val="5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a:p>
            <a:pPr lvl="1"/>
            <a:endParaRPr lang="en-US" dirty="0"/>
          </a:p>
          <a:p>
            <a:pPr lvl="2"/>
            <a:endParaRPr dirty="0"/>
          </a:p>
        </p:txBody>
      </p:sp>
      <p:pic>
        <p:nvPicPr>
          <p:cNvPr id="47" name="Google Shape;47;p16" descr="Logo&#10;&#10;Description automatically generated"/>
          <p:cNvPicPr preferRelativeResize="0"/>
          <p:nvPr/>
        </p:nvPicPr>
        <p:blipFill rotWithShape="1">
          <a:blip r:embed="rId2">
            <a:alphaModFix/>
          </a:blip>
          <a:srcRect/>
          <a:stretch/>
        </p:blipFill>
        <p:spPr>
          <a:xfrm>
            <a:off x="11288048" y="6022610"/>
            <a:ext cx="852949" cy="784962"/>
          </a:xfrm>
          <a:prstGeom prst="rect">
            <a:avLst/>
          </a:prstGeom>
          <a:noFill/>
          <a:ln>
            <a:noFill/>
          </a:ln>
        </p:spPr>
      </p:pic>
      <p:sp>
        <p:nvSpPr>
          <p:cNvPr id="48" name="Google Shape;48;p16"/>
          <p:cNvSpPr txBox="1">
            <a:spLocks noGrp="1"/>
          </p:cNvSpPr>
          <p:nvPr>
            <p:ph type="sldNum" idx="12"/>
          </p:nvPr>
        </p:nvSpPr>
        <p:spPr>
          <a:xfrm>
            <a:off x="260670" y="6311909"/>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94A6B"/>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5"/>
          <p:cNvSpPr>
            <a:spLocks noGrp="1"/>
          </p:cNvSpPr>
          <p:nvPr>
            <p:ph type="pic" idx="2"/>
          </p:nvPr>
        </p:nvSpPr>
        <p:spPr>
          <a:xfrm>
            <a:off x="5183188" y="987425"/>
            <a:ext cx="6172200" cy="4873625"/>
          </a:xfrm>
          <a:prstGeom prst="rect">
            <a:avLst/>
          </a:prstGeom>
          <a:noFill/>
          <a:ln>
            <a:noFill/>
          </a:ln>
        </p:spPr>
      </p:sp>
      <p:sp>
        <p:nvSpPr>
          <p:cNvPr id="119" name="Google Shape;11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20" name="Google Shape;120;p25"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
        <p:nvSpPr>
          <p:cNvPr id="121" name="Google Shape;121;p25"/>
          <p:cNvSpPr txBox="1">
            <a:spLocks noGrp="1"/>
          </p:cNvSpPr>
          <p:nvPr>
            <p:ph type="sldNum" idx="12"/>
          </p:nvPr>
        </p:nvSpPr>
        <p:spPr>
          <a:xfrm>
            <a:off x="260670" y="6311909"/>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0" name="Google Shape;130;p27"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
        <p:nvSpPr>
          <p:cNvPr id="131" name="Google Shape;131;p27"/>
          <p:cNvSpPr txBox="1">
            <a:spLocks noGrp="1"/>
          </p:cNvSpPr>
          <p:nvPr>
            <p:ph type="sldNum" idx="12"/>
          </p:nvPr>
        </p:nvSpPr>
        <p:spPr>
          <a:xfrm>
            <a:off x="260670" y="6311909"/>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2466-1B23-A80C-5DA9-885EBD850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EA306E-6EA5-71AB-329C-461A749E3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3F6FBE-56A3-77C0-A73C-C55E0DBECE8D}"/>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716CF927-A1FC-D6AB-CFED-AF847B436B7E}"/>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2CB4D2EB-98BC-C78D-E017-F0E46CEF139E}"/>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145292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CACA-FEFD-420E-2AAD-DCA3E8AC3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68042-28E9-39BC-6E22-03025EBA7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D38F0-37DA-2A45-9065-24D6C5D3C0F8}"/>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BF9EC650-5718-87A1-DA99-E556E37EE8E2}"/>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55FB964D-F6DB-3820-86F9-A9902723E15D}"/>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51346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902-7E10-3F95-163F-65772997A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0CDD9-A788-4FED-F16D-133E1A5354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1B15ED-8383-F90A-8D9E-E9EC6D4712FD}"/>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0B674013-5E43-6315-193E-2660D5868B14}"/>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DF32820E-1C35-291F-AF4B-0F844AAC9F73}"/>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270765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CFBE-964B-8FC9-664D-533038117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BA33D7-6907-A346-1667-C19A89478E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E585B8-4577-3E0D-ED66-9CA6F72256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8DBC5-54E9-17E9-7ACC-37AD09339F80}"/>
              </a:ext>
            </a:extLst>
          </p:cNvPr>
          <p:cNvSpPr>
            <a:spLocks noGrp="1"/>
          </p:cNvSpPr>
          <p:nvPr>
            <p:ph type="dt" sz="half" idx="10"/>
          </p:nvPr>
        </p:nvSpPr>
        <p:spPr/>
        <p:txBody>
          <a:bodyPr/>
          <a:lstStyle>
            <a:lvl1pPr>
              <a:defRPr/>
            </a:lvl1pPr>
          </a:lstStyle>
          <a:p>
            <a:endParaRPr lang="en-US" dirty="0"/>
          </a:p>
        </p:txBody>
      </p:sp>
      <p:sp>
        <p:nvSpPr>
          <p:cNvPr id="6" name="Footer Placeholder 5">
            <a:extLst>
              <a:ext uri="{FF2B5EF4-FFF2-40B4-BE49-F238E27FC236}">
                <a16:creationId xmlns:a16="http://schemas.microsoft.com/office/drawing/2014/main" id="{81969399-3340-5C5A-59D4-C2AABBAE2641}"/>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233BD67D-961B-675B-D81F-109E01E64B5C}"/>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402227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4682-58F2-0AB2-B09B-565F5F8FCB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753625-2634-84A2-05D3-194D00B42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9957E-C724-F5EA-5C6D-A3C89C9C7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8AD26F-342A-2BAB-27F8-D790C56F2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2E332-4F20-CE08-4BC9-77050F420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695A95-3662-C250-96F9-4D407F0591CB}"/>
              </a:ext>
            </a:extLst>
          </p:cNvPr>
          <p:cNvSpPr>
            <a:spLocks noGrp="1"/>
          </p:cNvSpPr>
          <p:nvPr>
            <p:ph type="dt" sz="half" idx="10"/>
          </p:nvPr>
        </p:nvSpPr>
        <p:spPr/>
        <p:txBody>
          <a:bodyPr/>
          <a:lstStyle>
            <a:lvl1pPr>
              <a:defRPr/>
            </a:lvl1pPr>
          </a:lstStyle>
          <a:p>
            <a:endParaRPr lang="en-US" dirty="0"/>
          </a:p>
        </p:txBody>
      </p:sp>
      <p:sp>
        <p:nvSpPr>
          <p:cNvPr id="8" name="Footer Placeholder 7">
            <a:extLst>
              <a:ext uri="{FF2B5EF4-FFF2-40B4-BE49-F238E27FC236}">
                <a16:creationId xmlns:a16="http://schemas.microsoft.com/office/drawing/2014/main" id="{2FBB6AAB-7B36-5DB7-F6AD-ED57141E8711}"/>
              </a:ext>
            </a:extLst>
          </p:cNvPr>
          <p:cNvSpPr>
            <a:spLocks noGrp="1"/>
          </p:cNvSpPr>
          <p:nvPr>
            <p:ph type="ftr" sz="quarter" idx="11"/>
          </p:nvPr>
        </p:nvSpPr>
        <p:spPr/>
        <p:txBody>
          <a:bodyPr/>
          <a:lstStyle>
            <a:lvl1pPr>
              <a:defRPr/>
            </a:lvl1pPr>
          </a:lstStyle>
          <a:p>
            <a:endParaRPr lang="en-US" dirty="0"/>
          </a:p>
        </p:txBody>
      </p:sp>
      <p:sp>
        <p:nvSpPr>
          <p:cNvPr id="9" name="Slide Number Placeholder 8">
            <a:extLst>
              <a:ext uri="{FF2B5EF4-FFF2-40B4-BE49-F238E27FC236}">
                <a16:creationId xmlns:a16="http://schemas.microsoft.com/office/drawing/2014/main" id="{82783CF9-BE8E-229D-7518-D9E1146D49F5}"/>
              </a:ext>
            </a:extLst>
          </p:cNvPr>
          <p:cNvSpPr>
            <a:spLocks noGrp="1"/>
          </p:cNvSpPr>
          <p:nvPr>
            <p:ph type="sldNum" sz="quarter" idx="12"/>
          </p:nvPr>
        </p:nvSpPr>
        <p:spPr/>
        <p:txBody>
          <a:bodyPr/>
          <a:lstStyle>
            <a:lvl1pPr>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1261672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94A6B"/>
              </a:buClr>
              <a:buSzPts val="4400"/>
              <a:buFont typeface="Calibri"/>
              <a:buNone/>
              <a:defRPr sz="4400" b="1" i="0" u="none" strike="noStrike" cap="none">
                <a:solidFill>
                  <a:srgbClr val="194A6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dirty="0"/>
          </a:p>
          <a:p>
            <a:pPr lvl="1"/>
            <a:endParaRPr lang="en-US" dirty="0"/>
          </a:p>
          <a:p>
            <a:pPr lvl="2"/>
            <a:endParaRPr dirty="0"/>
          </a:p>
        </p:txBody>
      </p:sp>
      <p:grpSp>
        <p:nvGrpSpPr>
          <p:cNvPr id="12" name="Google Shape;12;p14"/>
          <p:cNvGrpSpPr/>
          <p:nvPr/>
        </p:nvGrpSpPr>
        <p:grpSpPr>
          <a:xfrm rot="10800000">
            <a:off x="0" y="0"/>
            <a:ext cx="244699" cy="6858000"/>
            <a:chOff x="-709" y="0"/>
            <a:chExt cx="491525" cy="6858000"/>
          </a:xfrm>
        </p:grpSpPr>
        <p:sp>
          <p:nvSpPr>
            <p:cNvPr id="13" name="Google Shape;13;p14"/>
            <p:cNvSpPr/>
            <p:nvPr/>
          </p:nvSpPr>
          <p:spPr>
            <a:xfrm>
              <a:off x="0" y="0"/>
              <a:ext cx="490816" cy="4114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14;p14"/>
            <p:cNvSpPr/>
            <p:nvPr/>
          </p:nvSpPr>
          <p:spPr>
            <a:xfrm>
              <a:off x="0" y="4114800"/>
              <a:ext cx="49081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15;p14"/>
            <p:cNvSpPr/>
            <p:nvPr/>
          </p:nvSpPr>
          <p:spPr>
            <a:xfrm>
              <a:off x="-709" y="5943600"/>
              <a:ext cx="49081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14"/>
            <p:cNvSpPr/>
            <p:nvPr/>
          </p:nvSpPr>
          <p:spPr>
            <a:xfrm>
              <a:off x="0" y="5029200"/>
              <a:ext cx="49081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7" name="Google Shape;17;p14"/>
          <p:cNvSpPr txBox="1"/>
          <p:nvPr/>
        </p:nvSpPr>
        <p:spPr>
          <a:xfrm rot="-5400000">
            <a:off x="-1935228" y="4662100"/>
            <a:ext cx="411480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lt1"/>
                </a:solidFill>
                <a:latin typeface="Calibri"/>
                <a:ea typeface="Calibri"/>
                <a:cs typeface="Calibri"/>
                <a:sym typeface="Calibri"/>
              </a:rPr>
              <a:t>An Excellent Education for Every Student Every Day</a:t>
            </a:r>
            <a:endParaRPr dirty="0">
              <a:latin typeface="Calibri" panose="020F0502020204030204" pitchFamily="34" charset="0"/>
              <a:cs typeface="Calibri" panose="020F0502020204030204" pitchFamily="34" charset="0"/>
            </a:endParaRPr>
          </a:p>
        </p:txBody>
      </p:sp>
      <p:sp>
        <p:nvSpPr>
          <p:cNvPr id="18" name="Google Shape;18;p14"/>
          <p:cNvSpPr txBox="1">
            <a:spLocks noGrp="1"/>
          </p:cNvSpPr>
          <p:nvPr>
            <p:ph type="sldNum" idx="12"/>
          </p:nvPr>
        </p:nvSpPr>
        <p:spPr>
          <a:xfrm>
            <a:off x="260670" y="6311909"/>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D3E07-194C-19C7-8E32-F9CE55248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F330DC2-0B41-5C67-4D05-55B6CFBCA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045BEA-9B41-1A26-71FA-B799B3151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cs typeface="Calibri" panose="020F0502020204030204" pitchFamily="34" charset="0"/>
              </a:defRPr>
            </a:lvl1pPr>
          </a:lstStyle>
          <a:p>
            <a:endParaRPr lang="en-US" dirty="0"/>
          </a:p>
        </p:txBody>
      </p:sp>
      <p:sp>
        <p:nvSpPr>
          <p:cNvPr id="5" name="Footer Placeholder 4">
            <a:extLst>
              <a:ext uri="{FF2B5EF4-FFF2-40B4-BE49-F238E27FC236}">
                <a16:creationId xmlns:a16="http://schemas.microsoft.com/office/drawing/2014/main" id="{A222440C-C7B3-B4F3-1594-98C5049E8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BB77C95F-9471-EE5E-DFFE-39848775B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cs typeface="Calibri" panose="020F0502020204030204" pitchFamily="34" charset="0"/>
              </a:defRPr>
            </a:lvl1pPr>
          </a:lstStyle>
          <a:p>
            <a:fld id="{01C28FB9-38AF-4EEE-898E-D9CF09593F86}" type="slidenum">
              <a:rPr lang="en-US" smtClean="0"/>
              <a:pPr/>
              <a:t>‹#›</a:t>
            </a:fld>
            <a:endParaRPr lang="en-US" dirty="0"/>
          </a:p>
        </p:txBody>
      </p:sp>
    </p:spTree>
    <p:extLst>
      <p:ext uri="{BB962C8B-B14F-4D97-AF65-F5344CB8AC3E}">
        <p14:creationId xmlns:p14="http://schemas.microsoft.com/office/powerpoint/2010/main" val="28932755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svg"/><Relationship Id="rId7" Type="http://schemas.openxmlformats.org/officeDocument/2006/relationships/image" Target="../media/image9.svg"/><Relationship Id="rId2"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3.sv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7.svg"/><Relationship Id="rId4" Type="http://schemas.openxmlformats.org/officeDocument/2006/relationships/image" Target="../media/image17.svg"/><Relationship Id="rId9"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3.svg"/><Relationship Id="rId7" Type="http://schemas.openxmlformats.org/officeDocument/2006/relationships/image" Target="../media/image13.svg"/><Relationship Id="rId12" Type="http://schemas.openxmlformats.org/officeDocument/2006/relationships/image" Target="../media/image21.svg"/><Relationship Id="rId2"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7.svg"/><Relationship Id="rId5" Type="http://schemas.openxmlformats.org/officeDocument/2006/relationships/image" Target="../media/image17.svg"/><Relationship Id="rId10" Type="http://schemas.openxmlformats.org/officeDocument/2006/relationships/image" Target="../media/image4.svg"/><Relationship Id="rId4" Type="http://schemas.openxmlformats.org/officeDocument/2006/relationships/image" Target="../media/image18.sv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1.svg"/><Relationship Id="rId3"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7.svg"/><Relationship Id="rId2"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4.svg"/><Relationship Id="rId5" Type="http://schemas.openxmlformats.org/officeDocument/2006/relationships/image" Target="../media/image18.sv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7.svg"/><Relationship Id="rId3"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7.svg"/><Relationship Id="rId2"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4.svg"/><Relationship Id="rId5" Type="http://schemas.openxmlformats.org/officeDocument/2006/relationships/image" Target="../media/image18.sv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11.svg"/><Relationship Id="rId1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7.svg"/><Relationship Id="rId3"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4.svg"/><Relationship Id="rId5" Type="http://schemas.openxmlformats.org/officeDocument/2006/relationships/image" Target="../media/image18.svg"/><Relationship Id="rId15" Type="http://schemas.openxmlformats.org/officeDocument/2006/relationships/image" Target="../media/image21.sv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11.svg"/><Relationship Id="rId14" Type="http://schemas.openxmlformats.org/officeDocument/2006/relationships/image" Target="../media/image28.sv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8.svg"/><Relationship Id="rId3"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27.svg"/><Relationship Id="rId2"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7.svg"/><Relationship Id="rId5" Type="http://schemas.openxmlformats.org/officeDocument/2006/relationships/image" Target="../media/image18.sv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11.svg"/><Relationship Id="rId14"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1.svg"/><Relationship Id="rId3"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28.svg"/><Relationship Id="rId2"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7.svg"/><Relationship Id="rId5" Type="http://schemas.openxmlformats.org/officeDocument/2006/relationships/image" Target="../media/image18.sv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11.svg"/><Relationship Id="rId14"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1.svg"/><Relationship Id="rId3"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8.svg"/><Relationship Id="rId5" Type="http://schemas.openxmlformats.org/officeDocument/2006/relationships/image" Target="../media/image18.sv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11.svg"/><Relationship Id="rId14"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1.svg"/><Relationship Id="rId3"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33.svg"/><Relationship Id="rId2"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35.svg"/><Relationship Id="rId5" Type="http://schemas.openxmlformats.org/officeDocument/2006/relationships/image" Target="../media/image18.svg"/><Relationship Id="rId10" Type="http://schemas.openxmlformats.org/officeDocument/2006/relationships/image" Target="../media/image28.svg"/><Relationship Id="rId4" Type="http://schemas.openxmlformats.org/officeDocument/2006/relationships/image" Target="../media/image23.svg"/><Relationship Id="rId9" Type="http://schemas.openxmlformats.org/officeDocument/2006/relationships/image" Target="../media/image27.svg"/><Relationship Id="rId1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7.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1.svg"/><Relationship Id="rId2"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33.svg"/><Relationship Id="rId5" Type="http://schemas.openxmlformats.org/officeDocument/2006/relationships/image" Target="../media/image17.svg"/><Relationship Id="rId10" Type="http://schemas.openxmlformats.org/officeDocument/2006/relationships/image" Target="../media/image35.svg"/><Relationship Id="rId4" Type="http://schemas.openxmlformats.org/officeDocument/2006/relationships/image" Target="../media/image18.svg"/><Relationship Id="rId9" Type="http://schemas.openxmlformats.org/officeDocument/2006/relationships/image" Target="../media/image36.svg"/><Relationship Id="rId14" Type="http://schemas.openxmlformats.org/officeDocument/2006/relationships/image" Target="../media/image21.svg"/></Relationships>
</file>

<file path=ppt/slides/_rels/slide2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9.svg"/><Relationship Id="rId3" Type="http://schemas.openxmlformats.org/officeDocument/2006/relationships/image" Target="../media/image25.svg"/><Relationship Id="rId7" Type="http://schemas.openxmlformats.org/officeDocument/2006/relationships/image" Target="../media/image27.svg"/><Relationship Id="rId12" Type="http://schemas.openxmlformats.org/officeDocument/2006/relationships/image" Target="../media/image31.svg"/><Relationship Id="rId2"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33.svg"/><Relationship Id="rId5" Type="http://schemas.openxmlformats.org/officeDocument/2006/relationships/image" Target="../media/image18.svg"/><Relationship Id="rId10" Type="http://schemas.openxmlformats.org/officeDocument/2006/relationships/image" Target="../media/image35.svg"/><Relationship Id="rId4" Type="http://schemas.openxmlformats.org/officeDocument/2006/relationships/image" Target="../media/image23.svg"/><Relationship Id="rId9" Type="http://schemas.openxmlformats.org/officeDocument/2006/relationships/image" Target="../media/image36.svg"/><Relationship Id="rId14" Type="http://schemas.openxmlformats.org/officeDocument/2006/relationships/image" Target="../media/image21.sv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41.svg"/><Relationship Id="rId3" Type="http://schemas.openxmlformats.org/officeDocument/2006/relationships/image" Target="../media/image35.svg"/><Relationship Id="rId7" Type="http://schemas.openxmlformats.org/officeDocument/2006/relationships/image" Target="../media/image23.svg"/><Relationship Id="rId12" Type="http://schemas.openxmlformats.org/officeDocument/2006/relationships/image" Target="../media/image40.svg"/><Relationship Id="rId2"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39.svg"/><Relationship Id="rId5" Type="http://schemas.openxmlformats.org/officeDocument/2006/relationships/image" Target="../media/image31.svg"/><Relationship Id="rId10" Type="http://schemas.openxmlformats.org/officeDocument/2006/relationships/image" Target="../media/image28.svg"/><Relationship Id="rId4" Type="http://schemas.openxmlformats.org/officeDocument/2006/relationships/image" Target="../media/image33.svg"/><Relationship Id="rId9" Type="http://schemas.openxmlformats.org/officeDocument/2006/relationships/image" Target="../media/image27.svg"/><Relationship Id="rId14" Type="http://schemas.openxmlformats.org/officeDocument/2006/relationships/image" Target="../media/image21.svg"/></Relationships>
</file>

<file path=ppt/slides/_rels/slide2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1.svg"/><Relationship Id="rId3" Type="http://schemas.openxmlformats.org/officeDocument/2006/relationships/image" Target="../media/image36.svg"/><Relationship Id="rId7" Type="http://schemas.openxmlformats.org/officeDocument/2006/relationships/image" Target="../media/image25.svg"/><Relationship Id="rId12" Type="http://schemas.openxmlformats.org/officeDocument/2006/relationships/image" Target="../media/image40.svg"/><Relationship Id="rId2"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8.svg"/><Relationship Id="rId4" Type="http://schemas.openxmlformats.org/officeDocument/2006/relationships/image" Target="../media/image35.svg"/><Relationship Id="rId9" Type="http://schemas.openxmlformats.org/officeDocument/2006/relationships/image" Target="../media/image27.svg"/><Relationship Id="rId1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45.svg"/><Relationship Id="rId3" Type="http://schemas.openxmlformats.org/officeDocument/2006/relationships/image" Target="../media/image36.svg"/><Relationship Id="rId7" Type="http://schemas.openxmlformats.org/officeDocument/2006/relationships/image" Target="../media/image25.svg"/><Relationship Id="rId12" Type="http://schemas.openxmlformats.org/officeDocument/2006/relationships/image" Target="../media/image40.svg"/><Relationship Id="rId2"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8.svg"/><Relationship Id="rId4" Type="http://schemas.openxmlformats.org/officeDocument/2006/relationships/image" Target="../media/image35.svg"/><Relationship Id="rId9" Type="http://schemas.openxmlformats.org/officeDocument/2006/relationships/image" Target="../media/image27.svg"/><Relationship Id="rId14" Type="http://schemas.openxmlformats.org/officeDocument/2006/relationships/image" Target="../media/image43.svg"/></Relationships>
</file>

<file path=ppt/slides/_rels/slide2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3.svg"/><Relationship Id="rId3" Type="http://schemas.openxmlformats.org/officeDocument/2006/relationships/image" Target="../media/image36.svg"/><Relationship Id="rId7" Type="http://schemas.openxmlformats.org/officeDocument/2006/relationships/image" Target="../media/image25.svg"/><Relationship Id="rId12" Type="http://schemas.openxmlformats.org/officeDocument/2006/relationships/image" Target="../media/image45.svg"/><Relationship Id="rId2" Type="http://schemas.openxmlformats.org/officeDocument/2006/relationships/image" Target="../media/image46.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40.svg"/><Relationship Id="rId5" Type="http://schemas.openxmlformats.org/officeDocument/2006/relationships/image" Target="../media/image33.sv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28.svg"/><Relationship Id="rId14" Type="http://schemas.openxmlformats.org/officeDocument/2006/relationships/image" Target="../media/image47.svg"/></Relationships>
</file>

<file path=ppt/slides/_rels/slide2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47.svg"/><Relationship Id="rId3" Type="http://schemas.openxmlformats.org/officeDocument/2006/relationships/image" Target="../media/image36.svg"/><Relationship Id="rId7" Type="http://schemas.openxmlformats.org/officeDocument/2006/relationships/image" Target="../media/image27.svg"/><Relationship Id="rId12" Type="http://schemas.openxmlformats.org/officeDocument/2006/relationships/image" Target="../media/image43.svg"/><Relationship Id="rId2"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45.svg"/><Relationship Id="rId5" Type="http://schemas.openxmlformats.org/officeDocument/2006/relationships/image" Target="../media/image33.sv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svg"/><Relationship Id="rId14" Type="http://schemas.openxmlformats.org/officeDocument/2006/relationships/image" Target="../media/image49.svg"/></Relationships>
</file>

<file path=ppt/slides/_rels/slide2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9.svg"/><Relationship Id="rId3" Type="http://schemas.openxmlformats.org/officeDocument/2006/relationships/image" Target="../media/image36.svg"/><Relationship Id="rId7" Type="http://schemas.openxmlformats.org/officeDocument/2006/relationships/image" Target="../media/image28.svg"/><Relationship Id="rId12" Type="http://schemas.openxmlformats.org/officeDocument/2006/relationships/image" Target="../media/image47.svg"/><Relationship Id="rId2" Type="http://schemas.openxmlformats.org/officeDocument/2006/relationships/image" Target="../media/image50.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43.svg"/><Relationship Id="rId5" Type="http://schemas.openxmlformats.org/officeDocument/2006/relationships/image" Target="../media/image33.svg"/><Relationship Id="rId10" Type="http://schemas.openxmlformats.org/officeDocument/2006/relationships/image" Target="../media/image45.svg"/><Relationship Id="rId4" Type="http://schemas.openxmlformats.org/officeDocument/2006/relationships/image" Target="../media/image35.svg"/><Relationship Id="rId9" Type="http://schemas.openxmlformats.org/officeDocument/2006/relationships/image" Target="../media/image40.svg"/><Relationship Id="rId14" Type="http://schemas.openxmlformats.org/officeDocument/2006/relationships/image" Target="../media/image51.svg"/></Relationships>
</file>

<file path=ppt/slides/_rels/slide2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9.svg"/><Relationship Id="rId3" Type="http://schemas.openxmlformats.org/officeDocument/2006/relationships/image" Target="../media/image52.svg"/><Relationship Id="rId7" Type="http://schemas.openxmlformats.org/officeDocument/2006/relationships/image" Target="../media/image31.svg"/><Relationship Id="rId12" Type="http://schemas.openxmlformats.org/officeDocument/2006/relationships/image" Target="../media/image4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43.svg"/><Relationship Id="rId5" Type="http://schemas.openxmlformats.org/officeDocument/2006/relationships/image" Target="../media/image35.svg"/><Relationship Id="rId15" Type="http://schemas.openxmlformats.org/officeDocument/2006/relationships/image" Target="../media/image51.svg"/><Relationship Id="rId10" Type="http://schemas.openxmlformats.org/officeDocument/2006/relationships/image" Target="../media/image45.svg"/><Relationship Id="rId4" Type="http://schemas.openxmlformats.org/officeDocument/2006/relationships/image" Target="../media/image36.svg"/><Relationship Id="rId9" Type="http://schemas.openxmlformats.org/officeDocument/2006/relationships/image" Target="../media/image40.svg"/><Relationship Id="rId14" Type="http://schemas.openxmlformats.org/officeDocument/2006/relationships/image" Target="../media/image53.svg"/></Relationships>
</file>

<file path=ppt/slides/_rels/slide2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55.svg"/><Relationship Id="rId3" Type="http://schemas.openxmlformats.org/officeDocument/2006/relationships/image" Target="../media/image36.svg"/><Relationship Id="rId7" Type="http://schemas.openxmlformats.org/officeDocument/2006/relationships/image" Target="../media/image39.svg"/><Relationship Id="rId12" Type="http://schemas.openxmlformats.org/officeDocument/2006/relationships/image" Target="../media/image49.svg"/><Relationship Id="rId2"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47.svg"/><Relationship Id="rId5" Type="http://schemas.openxmlformats.org/officeDocument/2006/relationships/image" Target="../media/image33.svg"/><Relationship Id="rId15" Type="http://schemas.openxmlformats.org/officeDocument/2006/relationships/image" Target="../media/image51.svg"/><Relationship Id="rId10" Type="http://schemas.openxmlformats.org/officeDocument/2006/relationships/image" Target="../media/image43.svg"/><Relationship Id="rId4" Type="http://schemas.openxmlformats.org/officeDocument/2006/relationships/image" Target="../media/image35.svg"/><Relationship Id="rId9" Type="http://schemas.openxmlformats.org/officeDocument/2006/relationships/image" Target="../media/image45.svg"/><Relationship Id="rId14" Type="http://schemas.openxmlformats.org/officeDocument/2006/relationships/image" Target="../media/image53.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5.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57.svg"/><Relationship Id="rId2"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9.svg"/><Relationship Id="rId5" Type="http://schemas.openxmlformats.org/officeDocument/2006/relationships/image" Target="../media/image33.svg"/><Relationship Id="rId15" Type="http://schemas.openxmlformats.org/officeDocument/2006/relationships/image" Target="../media/image51.svg"/><Relationship Id="rId10" Type="http://schemas.openxmlformats.org/officeDocument/2006/relationships/image" Target="../media/image47.svg"/><Relationship Id="rId4" Type="http://schemas.openxmlformats.org/officeDocument/2006/relationships/image" Target="../media/image35.svg"/><Relationship Id="rId9" Type="http://schemas.openxmlformats.org/officeDocument/2006/relationships/image" Target="../media/image43.svg"/><Relationship Id="rId14" Type="http://schemas.openxmlformats.org/officeDocument/2006/relationships/image" Target="../media/image53.svg"/></Relationships>
</file>

<file path=ppt/slides/_rels/slide31.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5.svg"/><Relationship Id="rId3" Type="http://schemas.openxmlformats.org/officeDocument/2006/relationships/image" Target="../media/image58.svg"/><Relationship Id="rId7" Type="http://schemas.openxmlformats.org/officeDocument/2006/relationships/image" Target="../media/image40.svg"/><Relationship Id="rId12" Type="http://schemas.openxmlformats.org/officeDocument/2006/relationships/image" Target="../media/image57.svg"/><Relationship Id="rId2" Type="http://schemas.openxmlformats.org/officeDocument/2006/relationships/notesSlide" Target="../notesSlides/notesSlide4.xml"/><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9.svg"/><Relationship Id="rId5" Type="http://schemas.openxmlformats.org/officeDocument/2006/relationships/image" Target="../media/image35.svg"/><Relationship Id="rId15" Type="http://schemas.openxmlformats.org/officeDocument/2006/relationships/image" Target="../media/image53.svg"/><Relationship Id="rId10" Type="http://schemas.openxmlformats.org/officeDocument/2006/relationships/image" Target="../media/image47.svg"/><Relationship Id="rId4" Type="http://schemas.openxmlformats.org/officeDocument/2006/relationships/image" Target="../media/image36.svg"/><Relationship Id="rId9" Type="http://schemas.openxmlformats.org/officeDocument/2006/relationships/image" Target="../media/image43.svg"/><Relationship Id="rId14" Type="http://schemas.openxmlformats.org/officeDocument/2006/relationships/image" Target="../media/image59.svg"/></Relationships>
</file>

<file path=ppt/slides/_rels/slide32.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61.svg"/><Relationship Id="rId3" Type="http://schemas.openxmlformats.org/officeDocument/2006/relationships/image" Target="../media/image36.svg"/><Relationship Id="rId7" Type="http://schemas.openxmlformats.org/officeDocument/2006/relationships/image" Target="../media/image43.svg"/><Relationship Id="rId12" Type="http://schemas.openxmlformats.org/officeDocument/2006/relationships/image" Target="../media/image60.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5.svg"/><Relationship Id="rId5" Type="http://schemas.openxmlformats.org/officeDocument/2006/relationships/image" Target="../media/image40.svg"/><Relationship Id="rId15" Type="http://schemas.openxmlformats.org/officeDocument/2006/relationships/image" Target="../media/image51.svg"/><Relationship Id="rId10" Type="http://schemas.openxmlformats.org/officeDocument/2006/relationships/image" Target="../media/image57.svg"/><Relationship Id="rId4" Type="http://schemas.openxmlformats.org/officeDocument/2006/relationships/image" Target="../media/image39.svg"/><Relationship Id="rId9" Type="http://schemas.openxmlformats.org/officeDocument/2006/relationships/image" Target="../media/image49.svg"/><Relationship Id="rId14" Type="http://schemas.openxmlformats.org/officeDocument/2006/relationships/image" Target="../media/image53.svg"/></Relationships>
</file>

<file path=ppt/slides/_rels/slide33.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63.svg"/><Relationship Id="rId3" Type="http://schemas.openxmlformats.org/officeDocument/2006/relationships/image" Target="../media/image39.svg"/><Relationship Id="rId7" Type="http://schemas.openxmlformats.org/officeDocument/2006/relationships/image" Target="../media/image47.svg"/><Relationship Id="rId12" Type="http://schemas.openxmlformats.org/officeDocument/2006/relationships/image" Target="../media/image62.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60.svg"/><Relationship Id="rId5" Type="http://schemas.openxmlformats.org/officeDocument/2006/relationships/image" Target="../media/image45.svg"/><Relationship Id="rId15" Type="http://schemas.openxmlformats.org/officeDocument/2006/relationships/image" Target="../media/image51.svg"/><Relationship Id="rId10" Type="http://schemas.openxmlformats.org/officeDocument/2006/relationships/image" Target="../media/image55.svg"/><Relationship Id="rId4" Type="http://schemas.openxmlformats.org/officeDocument/2006/relationships/image" Target="../media/image40.svg"/><Relationship Id="rId9" Type="http://schemas.openxmlformats.org/officeDocument/2006/relationships/image" Target="../media/image57.svg"/><Relationship Id="rId14" Type="http://schemas.openxmlformats.org/officeDocument/2006/relationships/image" Target="../media/image53.svg"/></Relationships>
</file>

<file path=ppt/slides/_rels/slide34.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5.png"/><Relationship Id="rId3" Type="http://schemas.openxmlformats.org/officeDocument/2006/relationships/image" Target="../media/image40.svg"/><Relationship Id="rId7" Type="http://schemas.openxmlformats.org/officeDocument/2006/relationships/image" Target="../media/image49.svg"/><Relationship Id="rId12" Type="http://schemas.openxmlformats.org/officeDocument/2006/relationships/image" Target="../media/image64.svg"/><Relationship Id="rId2" Type="http://schemas.openxmlformats.org/officeDocument/2006/relationships/image" Target="../media/image58.svg"/><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62.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60.svg"/><Relationship Id="rId4" Type="http://schemas.openxmlformats.org/officeDocument/2006/relationships/image" Target="../media/image45.svg"/><Relationship Id="rId9" Type="http://schemas.openxmlformats.org/officeDocument/2006/relationships/image" Target="../media/image55.svg"/><Relationship Id="rId14" Type="http://schemas.openxmlformats.org/officeDocument/2006/relationships/image" Target="../media/image66.svg"/></Relationships>
</file>

<file path=ppt/slides/_rels/slide35.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8.svg"/><Relationship Id="rId3" Type="http://schemas.openxmlformats.org/officeDocument/2006/relationships/image" Target="../media/image45.svg"/><Relationship Id="rId7" Type="http://schemas.openxmlformats.org/officeDocument/2006/relationships/image" Target="../media/image57.svg"/><Relationship Id="rId12" Type="http://schemas.openxmlformats.org/officeDocument/2006/relationships/image" Target="../media/image67.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49.svg"/><Relationship Id="rId11" Type="http://schemas.openxmlformats.org/officeDocument/2006/relationships/image" Target="../media/image64.svg"/><Relationship Id="rId5" Type="http://schemas.openxmlformats.org/officeDocument/2006/relationships/image" Target="../media/image47.svg"/><Relationship Id="rId15" Type="http://schemas.openxmlformats.org/officeDocument/2006/relationships/image" Target="../media/image51.svg"/><Relationship Id="rId10" Type="http://schemas.openxmlformats.org/officeDocument/2006/relationships/image" Target="../media/image62.svg"/><Relationship Id="rId4" Type="http://schemas.openxmlformats.org/officeDocument/2006/relationships/image" Target="../media/image43.svg"/><Relationship Id="rId9" Type="http://schemas.openxmlformats.org/officeDocument/2006/relationships/image" Target="../media/image60.svg"/><Relationship Id="rId14" Type="http://schemas.openxmlformats.org/officeDocument/2006/relationships/image" Target="../media/image53.svg"/></Relationships>
</file>

<file path=ppt/slides/_rels/slide36.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70.svg"/><Relationship Id="rId3" Type="http://schemas.openxmlformats.org/officeDocument/2006/relationships/image" Target="../media/image45.svg"/><Relationship Id="rId7" Type="http://schemas.openxmlformats.org/officeDocument/2006/relationships/image" Target="../media/image55.svg"/><Relationship Id="rId12" Type="http://schemas.openxmlformats.org/officeDocument/2006/relationships/image" Target="../media/image69.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67.svg"/><Relationship Id="rId5" Type="http://schemas.openxmlformats.org/officeDocument/2006/relationships/image" Target="../media/image49.svg"/><Relationship Id="rId15" Type="http://schemas.openxmlformats.org/officeDocument/2006/relationships/image" Target="../media/image51.svg"/><Relationship Id="rId10" Type="http://schemas.openxmlformats.org/officeDocument/2006/relationships/image" Target="../media/image64.svg"/><Relationship Id="rId4" Type="http://schemas.openxmlformats.org/officeDocument/2006/relationships/image" Target="../media/image47.svg"/><Relationship Id="rId9" Type="http://schemas.openxmlformats.org/officeDocument/2006/relationships/image" Target="../media/image62.svg"/><Relationship Id="rId14" Type="http://schemas.openxmlformats.org/officeDocument/2006/relationships/image" Target="../media/image53.svg"/></Relationships>
</file>

<file path=ppt/slides/_rels/slide3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72.svg"/><Relationship Id="rId3" Type="http://schemas.openxmlformats.org/officeDocument/2006/relationships/image" Target="../media/image47.svg"/><Relationship Id="rId7" Type="http://schemas.openxmlformats.org/officeDocument/2006/relationships/image" Target="../media/image60.svg"/><Relationship Id="rId12" Type="http://schemas.openxmlformats.org/officeDocument/2006/relationships/image" Target="../media/image71.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69.svg"/><Relationship Id="rId5" Type="http://schemas.openxmlformats.org/officeDocument/2006/relationships/image" Target="../media/image57.svg"/><Relationship Id="rId15" Type="http://schemas.openxmlformats.org/officeDocument/2006/relationships/image" Target="../media/image51.svg"/><Relationship Id="rId10" Type="http://schemas.openxmlformats.org/officeDocument/2006/relationships/image" Target="../media/image67.svg"/><Relationship Id="rId4" Type="http://schemas.openxmlformats.org/officeDocument/2006/relationships/image" Target="../media/image49.svg"/><Relationship Id="rId9" Type="http://schemas.openxmlformats.org/officeDocument/2006/relationships/image" Target="../media/image64.svg"/><Relationship Id="rId14" Type="http://schemas.openxmlformats.org/officeDocument/2006/relationships/image" Target="../media/image53.svg"/></Relationships>
</file>

<file path=ppt/slides/_rels/slide38.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74.svg"/><Relationship Id="rId3" Type="http://schemas.openxmlformats.org/officeDocument/2006/relationships/image" Target="../media/image49.svg"/><Relationship Id="rId7" Type="http://schemas.openxmlformats.org/officeDocument/2006/relationships/image" Target="../media/image62.svg"/><Relationship Id="rId12" Type="http://schemas.openxmlformats.org/officeDocument/2006/relationships/image" Target="../media/image73.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60.svg"/><Relationship Id="rId11" Type="http://schemas.openxmlformats.org/officeDocument/2006/relationships/image" Target="../media/image71.svg"/><Relationship Id="rId5" Type="http://schemas.openxmlformats.org/officeDocument/2006/relationships/image" Target="../media/image55.svg"/><Relationship Id="rId15" Type="http://schemas.openxmlformats.org/officeDocument/2006/relationships/image" Target="../media/image51.svg"/><Relationship Id="rId10" Type="http://schemas.openxmlformats.org/officeDocument/2006/relationships/image" Target="../media/image69.svg"/><Relationship Id="rId4" Type="http://schemas.openxmlformats.org/officeDocument/2006/relationships/image" Target="../media/image57.svg"/><Relationship Id="rId9" Type="http://schemas.openxmlformats.org/officeDocument/2006/relationships/image" Target="../media/image67.svg"/><Relationship Id="rId14" Type="http://schemas.openxmlformats.org/officeDocument/2006/relationships/image" Target="../media/image53.svg"/></Relationships>
</file>

<file path=ppt/slides/_rels/slide39.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6.svg"/><Relationship Id="rId3" Type="http://schemas.openxmlformats.org/officeDocument/2006/relationships/image" Target="../media/image57.svg"/><Relationship Id="rId7" Type="http://schemas.openxmlformats.org/officeDocument/2006/relationships/image" Target="../media/image64.svg"/><Relationship Id="rId12" Type="http://schemas.openxmlformats.org/officeDocument/2006/relationships/image" Target="../media/image75.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62.svg"/><Relationship Id="rId11" Type="http://schemas.openxmlformats.org/officeDocument/2006/relationships/image" Target="../media/image73.svg"/><Relationship Id="rId5" Type="http://schemas.openxmlformats.org/officeDocument/2006/relationships/image" Target="../media/image60.svg"/><Relationship Id="rId15" Type="http://schemas.openxmlformats.org/officeDocument/2006/relationships/image" Target="../media/image51.svg"/><Relationship Id="rId10" Type="http://schemas.openxmlformats.org/officeDocument/2006/relationships/image" Target="../media/image71.svg"/><Relationship Id="rId4" Type="http://schemas.openxmlformats.org/officeDocument/2006/relationships/image" Target="../media/image55.svg"/><Relationship Id="rId9" Type="http://schemas.openxmlformats.org/officeDocument/2006/relationships/image" Target="../media/image69.svg"/><Relationship Id="rId14" Type="http://schemas.openxmlformats.org/officeDocument/2006/relationships/image" Target="../media/image53.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7.svg"/><Relationship Id="rId3" Type="http://schemas.openxmlformats.org/officeDocument/2006/relationships/image" Target="../media/image57.svg"/><Relationship Id="rId7" Type="http://schemas.openxmlformats.org/officeDocument/2006/relationships/image" Target="../media/image64.svg"/><Relationship Id="rId12" Type="http://schemas.openxmlformats.org/officeDocument/2006/relationships/image" Target="../media/image75.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62.svg"/><Relationship Id="rId11" Type="http://schemas.openxmlformats.org/officeDocument/2006/relationships/image" Target="../media/image73.svg"/><Relationship Id="rId5" Type="http://schemas.openxmlformats.org/officeDocument/2006/relationships/image" Target="../media/image60.svg"/><Relationship Id="rId15" Type="http://schemas.openxmlformats.org/officeDocument/2006/relationships/image" Target="../media/image53.svg"/><Relationship Id="rId10" Type="http://schemas.openxmlformats.org/officeDocument/2006/relationships/image" Target="../media/image71.svg"/><Relationship Id="rId4" Type="http://schemas.openxmlformats.org/officeDocument/2006/relationships/image" Target="../media/image55.svg"/><Relationship Id="rId9" Type="http://schemas.openxmlformats.org/officeDocument/2006/relationships/image" Target="../media/image69.svg"/><Relationship Id="rId14" Type="http://schemas.openxmlformats.org/officeDocument/2006/relationships/image" Target="../media/image78.svg"/></Relationships>
</file>

<file path=ppt/slides/_rels/slide41.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7.svg"/><Relationship Id="rId3" Type="http://schemas.openxmlformats.org/officeDocument/2006/relationships/image" Target="../media/image57.svg"/><Relationship Id="rId7" Type="http://schemas.openxmlformats.org/officeDocument/2006/relationships/image" Target="../media/image64.svg"/><Relationship Id="rId12" Type="http://schemas.openxmlformats.org/officeDocument/2006/relationships/image" Target="../media/image75.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62.svg"/><Relationship Id="rId11" Type="http://schemas.openxmlformats.org/officeDocument/2006/relationships/image" Target="../media/image73.svg"/><Relationship Id="rId5" Type="http://schemas.openxmlformats.org/officeDocument/2006/relationships/image" Target="../media/image60.svg"/><Relationship Id="rId15" Type="http://schemas.openxmlformats.org/officeDocument/2006/relationships/image" Target="../media/image80.svg"/><Relationship Id="rId10" Type="http://schemas.openxmlformats.org/officeDocument/2006/relationships/image" Target="../media/image71.svg"/><Relationship Id="rId4" Type="http://schemas.openxmlformats.org/officeDocument/2006/relationships/image" Target="../media/image55.svg"/><Relationship Id="rId9" Type="http://schemas.openxmlformats.org/officeDocument/2006/relationships/image" Target="../media/image69.svg"/><Relationship Id="rId14" Type="http://schemas.openxmlformats.org/officeDocument/2006/relationships/image" Target="../media/image79.svg"/></Relationships>
</file>

<file path=ppt/slides/_rels/slide42.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9.svg"/><Relationship Id="rId3" Type="http://schemas.openxmlformats.org/officeDocument/2006/relationships/image" Target="../media/image57.svg"/><Relationship Id="rId7" Type="http://schemas.openxmlformats.org/officeDocument/2006/relationships/image" Target="../media/image67.svg"/><Relationship Id="rId12" Type="http://schemas.openxmlformats.org/officeDocument/2006/relationships/image" Target="../media/image77.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75.svg"/><Relationship Id="rId5" Type="http://schemas.openxmlformats.org/officeDocument/2006/relationships/image" Target="../media/image62.svg"/><Relationship Id="rId15" Type="http://schemas.openxmlformats.org/officeDocument/2006/relationships/image" Target="../media/image82.svg"/><Relationship Id="rId10" Type="http://schemas.openxmlformats.org/officeDocument/2006/relationships/image" Target="../media/image73.svg"/><Relationship Id="rId4" Type="http://schemas.openxmlformats.org/officeDocument/2006/relationships/image" Target="../media/image60.svg"/><Relationship Id="rId9" Type="http://schemas.openxmlformats.org/officeDocument/2006/relationships/image" Target="../media/image71.svg"/><Relationship Id="rId14" Type="http://schemas.openxmlformats.org/officeDocument/2006/relationships/image" Target="../media/image81.svg"/></Relationships>
</file>

<file path=ppt/slides/_rels/slide43.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81.svg"/><Relationship Id="rId3" Type="http://schemas.openxmlformats.org/officeDocument/2006/relationships/image" Target="../media/image60.svg"/><Relationship Id="rId7" Type="http://schemas.openxmlformats.org/officeDocument/2006/relationships/image" Target="../media/image69.svg"/><Relationship Id="rId12" Type="http://schemas.openxmlformats.org/officeDocument/2006/relationships/image" Target="../media/image79.svg"/><Relationship Id="rId2"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67.svg"/><Relationship Id="rId11" Type="http://schemas.openxmlformats.org/officeDocument/2006/relationships/image" Target="../media/image77.svg"/><Relationship Id="rId5" Type="http://schemas.openxmlformats.org/officeDocument/2006/relationships/image" Target="../media/image64.svg"/><Relationship Id="rId15" Type="http://schemas.openxmlformats.org/officeDocument/2006/relationships/image" Target="../media/image84.svg"/><Relationship Id="rId10" Type="http://schemas.openxmlformats.org/officeDocument/2006/relationships/image" Target="../media/image75.svg"/><Relationship Id="rId4" Type="http://schemas.openxmlformats.org/officeDocument/2006/relationships/image" Target="../media/image62.svg"/><Relationship Id="rId9" Type="http://schemas.openxmlformats.org/officeDocument/2006/relationships/image" Target="../media/image73.svg"/><Relationship Id="rId14" Type="http://schemas.openxmlformats.org/officeDocument/2006/relationships/image" Target="../media/image83.svg"/></Relationships>
</file>

<file path=ppt/slides/_rels/slide44.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83.svg"/><Relationship Id="rId3" Type="http://schemas.openxmlformats.org/officeDocument/2006/relationships/image" Target="../media/image62.svg"/><Relationship Id="rId7" Type="http://schemas.openxmlformats.org/officeDocument/2006/relationships/image" Target="../media/image71.svg"/><Relationship Id="rId12" Type="http://schemas.openxmlformats.org/officeDocument/2006/relationships/image" Target="../media/image81.svg"/><Relationship Id="rId2" Type="http://schemas.openxmlformats.org/officeDocument/2006/relationships/image" Target="../media/image60.svg"/><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79.svg"/><Relationship Id="rId5" Type="http://schemas.openxmlformats.org/officeDocument/2006/relationships/image" Target="../media/image67.svg"/><Relationship Id="rId15" Type="http://schemas.openxmlformats.org/officeDocument/2006/relationships/image" Target="../media/image86.svg"/><Relationship Id="rId10" Type="http://schemas.openxmlformats.org/officeDocument/2006/relationships/image" Target="../media/image77.svg"/><Relationship Id="rId4" Type="http://schemas.openxmlformats.org/officeDocument/2006/relationships/image" Target="../media/image64.svg"/><Relationship Id="rId9" Type="http://schemas.openxmlformats.org/officeDocument/2006/relationships/image" Target="../media/image75.svg"/><Relationship Id="rId14" Type="http://schemas.openxmlformats.org/officeDocument/2006/relationships/image" Target="../media/image85.svg"/></Relationships>
</file>

<file path=ppt/slides/_rels/slide45.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83.svg"/><Relationship Id="rId3" Type="http://schemas.openxmlformats.org/officeDocument/2006/relationships/image" Target="../media/image62.svg"/><Relationship Id="rId7" Type="http://schemas.openxmlformats.org/officeDocument/2006/relationships/image" Target="../media/image71.svg"/><Relationship Id="rId12" Type="http://schemas.openxmlformats.org/officeDocument/2006/relationships/image" Target="../media/image81.svg"/><Relationship Id="rId2" Type="http://schemas.openxmlformats.org/officeDocument/2006/relationships/notesSlide" Target="../notesSlides/notesSlide5.xml"/><Relationship Id="rId16" Type="http://schemas.openxmlformats.org/officeDocument/2006/relationships/image" Target="../media/image88.svg"/><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79.svg"/><Relationship Id="rId5" Type="http://schemas.openxmlformats.org/officeDocument/2006/relationships/image" Target="../media/image67.svg"/><Relationship Id="rId15" Type="http://schemas.openxmlformats.org/officeDocument/2006/relationships/image" Target="../media/image87.svg"/><Relationship Id="rId10" Type="http://schemas.openxmlformats.org/officeDocument/2006/relationships/image" Target="../media/image77.svg"/><Relationship Id="rId4" Type="http://schemas.openxmlformats.org/officeDocument/2006/relationships/image" Target="../media/image64.svg"/><Relationship Id="rId9" Type="http://schemas.openxmlformats.org/officeDocument/2006/relationships/image" Target="../media/image75.svg"/><Relationship Id="rId14" Type="http://schemas.openxmlformats.org/officeDocument/2006/relationships/image" Target="../media/image85.svg"/></Relationships>
</file>

<file path=ppt/slides/_rels/slide46.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7.svg"/><Relationship Id="rId3" Type="http://schemas.openxmlformats.org/officeDocument/2006/relationships/image" Target="../media/image67.svg"/><Relationship Id="rId7" Type="http://schemas.openxmlformats.org/officeDocument/2006/relationships/image" Target="../media/image75.svg"/><Relationship Id="rId12" Type="http://schemas.openxmlformats.org/officeDocument/2006/relationships/image" Target="../media/image85.svg"/><Relationship Id="rId2" Type="http://schemas.openxmlformats.org/officeDocument/2006/relationships/image" Target="../media/image64.svg"/><Relationship Id="rId16" Type="http://schemas.openxmlformats.org/officeDocument/2006/relationships/image" Target="../media/image90.svg"/><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image" Target="../media/image83.svg"/><Relationship Id="rId5" Type="http://schemas.openxmlformats.org/officeDocument/2006/relationships/image" Target="../media/image71.svg"/><Relationship Id="rId15" Type="http://schemas.openxmlformats.org/officeDocument/2006/relationships/hyperlink" Target="http://education.alaska.gov/" TargetMode="External"/><Relationship Id="rId10" Type="http://schemas.openxmlformats.org/officeDocument/2006/relationships/image" Target="../media/image81.svg"/><Relationship Id="rId4" Type="http://schemas.openxmlformats.org/officeDocument/2006/relationships/image" Target="../media/image69.svg"/><Relationship Id="rId9" Type="http://schemas.openxmlformats.org/officeDocument/2006/relationships/image" Target="../media/image79.svg"/><Relationship Id="rId14" Type="http://schemas.openxmlformats.org/officeDocument/2006/relationships/image" Target="../media/image89.sv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4.sv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9.sv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5.svg"/><Relationship Id="rId7" Type="http://schemas.openxmlformats.org/officeDocument/2006/relationships/image" Target="../media/image4.svg"/><Relationship Id="rId2"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11.sv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svg"/><Relationship Id="rId7" Type="http://schemas.openxmlformats.org/officeDocument/2006/relationships/image" Target="../media/image9.svg"/><Relationship Id="rId2"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913689" y="1284542"/>
            <a:ext cx="10363200" cy="186618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94A6B"/>
              </a:buClr>
              <a:buSzPts val="6000"/>
              <a:buFont typeface="Calibri"/>
              <a:buNone/>
            </a:pPr>
            <a:r>
              <a:rPr lang="en-US" sz="4400" dirty="0"/>
              <a:t>State Board of Education </a:t>
            </a:r>
            <a:br>
              <a:rPr lang="en-US" sz="4400" dirty="0"/>
            </a:br>
            <a:r>
              <a:rPr lang="en-US" sz="4400" dirty="0"/>
              <a:t>End of Year Review, at a Glance</a:t>
            </a:r>
            <a:br>
              <a:rPr lang="en-US" sz="4400" dirty="0"/>
            </a:br>
            <a:r>
              <a:rPr lang="en-US" sz="4400" dirty="0"/>
              <a:t>FY2026</a:t>
            </a:r>
            <a:endParaRPr lang="en-US" sz="2700" dirty="0"/>
          </a:p>
        </p:txBody>
      </p:sp>
      <p:sp>
        <p:nvSpPr>
          <p:cNvPr id="138" name="Google Shape;138;p1"/>
          <p:cNvSpPr txBox="1">
            <a:spLocks noGrp="1"/>
          </p:cNvSpPr>
          <p:nvPr>
            <p:ph type="subTitle" idx="1"/>
          </p:nvPr>
        </p:nvSpPr>
        <p:spPr>
          <a:xfrm>
            <a:off x="913689" y="3707275"/>
            <a:ext cx="10363200" cy="186618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sz="2000" dirty="0"/>
              <a:t>Alaska Department of Education and Early Development</a:t>
            </a:r>
          </a:p>
          <a:p>
            <a:pPr marL="0" lvl="0" indent="0" algn="ctr" rtl="0">
              <a:lnSpc>
                <a:spcPct val="100000"/>
              </a:lnSpc>
              <a:spcBef>
                <a:spcPts val="0"/>
              </a:spcBef>
              <a:spcAft>
                <a:spcPts val="0"/>
              </a:spcAft>
              <a:buClr>
                <a:schemeClr val="dk1"/>
              </a:buClr>
              <a:buSzPts val="2000"/>
              <a:buNone/>
            </a:pPr>
            <a:r>
              <a:rPr lang="en-US" sz="2000" dirty="0"/>
              <a:t>Deena Bishop, Ed.D., Commissioner</a:t>
            </a:r>
          </a:p>
          <a:p>
            <a:pPr marL="0" lvl="0" indent="0" algn="ctr" rtl="0">
              <a:lnSpc>
                <a:spcPct val="100000"/>
              </a:lnSpc>
              <a:spcBef>
                <a:spcPts val="0"/>
              </a:spcBef>
              <a:spcAft>
                <a:spcPts val="0"/>
              </a:spcAft>
              <a:buClr>
                <a:schemeClr val="dk1"/>
              </a:buClr>
              <a:buSzPts val="2000"/>
              <a:buNone/>
            </a:pPr>
            <a:r>
              <a:rPr lang="en-US" sz="2000" dirty="0"/>
              <a:t>June 4, 2026</a:t>
            </a:r>
            <a:endParaRPr sz="2000" dirty="0"/>
          </a:p>
        </p:txBody>
      </p:sp>
      <p:pic>
        <p:nvPicPr>
          <p:cNvPr id="2" name="Soft Piano Ambient">
            <a:hlinkClick r:id="" action="ppaction://media"/>
            <a:extLst>
              <a:ext uri="{FF2B5EF4-FFF2-40B4-BE49-F238E27FC236}">
                <a16:creationId xmlns:a16="http://schemas.microsoft.com/office/drawing/2014/main" id="{23EF60DD-FE72-5ED9-63AE-7D47745084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6889" y="6030191"/>
            <a:ext cx="531813" cy="5318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E8783-C443-4944-ADCB-B1D2756109E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224BC6E-2829-3A51-AE46-A6C3D5490731}"/>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E638BD5-F5F0-22AA-B147-90B8C3B798FE}"/>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F1CC800-D753-1B67-E204-7D12A16AECD8}"/>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01D10B62-9A26-E1FD-B56D-030161C551D5}"/>
              </a:ext>
            </a:extLst>
          </p:cNvPr>
          <p:cNvSpPr txBox="1">
            <a:spLocks/>
          </p:cNvSpPr>
          <p:nvPr/>
        </p:nvSpPr>
        <p:spPr>
          <a:xfrm>
            <a:off x="1410858" y="1135491"/>
            <a:ext cx="10962349" cy="107732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Alaska Native Language Learning Occurs in Schools</a:t>
            </a:r>
            <a:br>
              <a:rPr lang="en-US" sz="3400" dirty="0"/>
            </a:br>
            <a:endParaRPr lang="en-US" sz="3400" dirty="0"/>
          </a:p>
        </p:txBody>
      </p:sp>
      <p:sp>
        <p:nvSpPr>
          <p:cNvPr id="34" name="Oval 33">
            <a:extLst>
              <a:ext uri="{FF2B5EF4-FFF2-40B4-BE49-F238E27FC236}">
                <a16:creationId xmlns:a16="http://schemas.microsoft.com/office/drawing/2014/main" id="{022B98FA-9B5E-5B52-3E89-A9F4D0BFD16D}"/>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C4417F7C-DD0C-3647-50B9-92D14A49E9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10</a:t>
            </a:fld>
            <a:endParaRPr lang="en-US" dirty="0">
              <a:solidFill>
                <a:schemeClr val="bg1"/>
              </a:solidFill>
            </a:endParaRPr>
          </a:p>
        </p:txBody>
      </p:sp>
      <p:sp>
        <p:nvSpPr>
          <p:cNvPr id="8" name="Text Placeholder 2">
            <a:extLst>
              <a:ext uri="{FF2B5EF4-FFF2-40B4-BE49-F238E27FC236}">
                <a16:creationId xmlns:a16="http://schemas.microsoft.com/office/drawing/2014/main" id="{79EE5F0D-1664-A98D-BE79-1A54AFDCFF0B}"/>
              </a:ext>
            </a:extLst>
          </p:cNvPr>
          <p:cNvSpPr>
            <a:spLocks noGrp="1"/>
          </p:cNvSpPr>
          <p:nvPr>
            <p:ph type="body" idx="1"/>
          </p:nvPr>
        </p:nvSpPr>
        <p:spPr>
          <a:xfrm>
            <a:off x="1418877" y="2094160"/>
            <a:ext cx="10372752" cy="4306640"/>
          </a:xfrm>
        </p:spPr>
        <p:txBody>
          <a:bodyPr>
            <a:noAutofit/>
          </a:bodyPr>
          <a:lstStyle/>
          <a:p>
            <a:pPr indent="-231775">
              <a:lnSpc>
                <a:spcPct val="100000"/>
              </a:lnSpc>
              <a:buClr>
                <a:srgbClr val="194A6B"/>
              </a:buClr>
              <a:buSzPct val="100000"/>
            </a:pPr>
            <a:r>
              <a:rPr lang="en-US" sz="2500" dirty="0">
                <a:solidFill>
                  <a:srgbClr val="194A6B"/>
                </a:solidFill>
              </a:rPr>
              <a:t>Alaska is home to </a:t>
            </a:r>
            <a:r>
              <a:rPr lang="en-US" sz="2500" b="1" dirty="0">
                <a:solidFill>
                  <a:srgbClr val="194A6B"/>
                </a:solidFill>
              </a:rPr>
              <a:t>20</a:t>
            </a:r>
            <a:r>
              <a:rPr lang="en-US" sz="2500" dirty="0">
                <a:solidFill>
                  <a:srgbClr val="194A6B"/>
                </a:solidFill>
              </a:rPr>
              <a:t> distinct Alaska Native languages representing </a:t>
            </a:r>
            <a:r>
              <a:rPr lang="en-US" sz="2500" b="1" dirty="0">
                <a:solidFill>
                  <a:srgbClr val="194A6B"/>
                </a:solidFill>
              </a:rPr>
              <a:t>4</a:t>
            </a:r>
            <a:r>
              <a:rPr lang="en-US" sz="2500" dirty="0">
                <a:solidFill>
                  <a:srgbClr val="194A6B"/>
                </a:solidFill>
              </a:rPr>
              <a:t> language families</a:t>
            </a:r>
          </a:p>
          <a:p>
            <a:pPr indent="-231775">
              <a:lnSpc>
                <a:spcPct val="100000"/>
              </a:lnSpc>
              <a:buClr>
                <a:srgbClr val="194A6B"/>
              </a:buClr>
              <a:buSzPct val="100000"/>
            </a:pPr>
            <a:r>
              <a:rPr lang="en-US" sz="2500" b="1" dirty="0">
                <a:solidFill>
                  <a:srgbClr val="194A6B"/>
                </a:solidFill>
              </a:rPr>
              <a:t>180+ </a:t>
            </a:r>
            <a:r>
              <a:rPr lang="en-US" sz="2500" dirty="0">
                <a:solidFill>
                  <a:srgbClr val="194A6B"/>
                </a:solidFill>
              </a:rPr>
              <a:t>participants attended the 4th Annual Alaska Native Language Summit</a:t>
            </a:r>
          </a:p>
          <a:p>
            <a:pPr indent="-231775">
              <a:lnSpc>
                <a:spcPct val="100000"/>
              </a:lnSpc>
              <a:buClr>
                <a:srgbClr val="194A6B"/>
              </a:buClr>
              <a:buSzPct val="100000"/>
            </a:pPr>
            <a:r>
              <a:rPr lang="en-US" sz="2500" dirty="0">
                <a:solidFill>
                  <a:srgbClr val="194A6B"/>
                </a:solidFill>
              </a:rPr>
              <a:t>Literacy screeners are being developed and piloted in </a:t>
            </a:r>
            <a:r>
              <a:rPr lang="en-US" sz="2500" dirty="0" err="1">
                <a:solidFill>
                  <a:srgbClr val="194A6B"/>
                </a:solidFill>
              </a:rPr>
              <a:t>Yup’ik</a:t>
            </a:r>
            <a:r>
              <a:rPr lang="en-US" sz="2500" dirty="0">
                <a:solidFill>
                  <a:srgbClr val="194A6B"/>
                </a:solidFill>
              </a:rPr>
              <a:t>/</a:t>
            </a:r>
            <a:r>
              <a:rPr lang="en-US" sz="2500" dirty="0" err="1">
                <a:solidFill>
                  <a:srgbClr val="194A6B"/>
                </a:solidFill>
              </a:rPr>
              <a:t>Cup'ik</a:t>
            </a:r>
            <a:r>
              <a:rPr lang="en-US" sz="2500" dirty="0">
                <a:solidFill>
                  <a:srgbClr val="194A6B"/>
                </a:solidFill>
              </a:rPr>
              <a:t>, </a:t>
            </a:r>
            <a:br>
              <a:rPr lang="en-US" sz="2500" dirty="0">
                <a:solidFill>
                  <a:srgbClr val="194A6B"/>
                </a:solidFill>
              </a:rPr>
            </a:br>
            <a:r>
              <a:rPr lang="en-US" sz="2500" dirty="0">
                <a:solidFill>
                  <a:srgbClr val="194A6B"/>
                </a:solidFill>
              </a:rPr>
              <a:t>Tlingit, and Iñupiaq</a:t>
            </a:r>
          </a:p>
          <a:p>
            <a:pPr indent="-171450">
              <a:lnSpc>
                <a:spcPct val="100000"/>
              </a:lnSpc>
              <a:buNone/>
            </a:pPr>
            <a:endParaRPr lang="en-US" sz="2500" b="1" dirty="0">
              <a:solidFill>
                <a:srgbClr val="194A6B"/>
              </a:solidFill>
            </a:endParaRPr>
          </a:p>
          <a:p>
            <a:pPr marL="825500" lvl="1" indent="-342900">
              <a:buClr>
                <a:srgbClr val="194A6B"/>
              </a:buClr>
              <a:buSzPct val="100000"/>
            </a:pPr>
            <a:endParaRPr lang="en-US" sz="2500" b="1" dirty="0">
              <a:solidFill>
                <a:srgbClr val="194A6B"/>
              </a:solidFill>
            </a:endParaRPr>
          </a:p>
          <a:p>
            <a:pPr marL="517525" indent="-175895">
              <a:lnSpc>
                <a:spcPct val="100000"/>
              </a:lnSpc>
              <a:buClr>
                <a:srgbClr val="194A6B"/>
              </a:buClr>
              <a:buSzPct val="100000"/>
              <a:buFont typeface="Arial" panose="020B0604020202020204" pitchFamily="34" charset="0"/>
              <a:buChar char="•"/>
            </a:pPr>
            <a:endParaRPr lang="en-US" sz="2500" b="1" dirty="0">
              <a:solidFill>
                <a:srgbClr val="194A6B"/>
              </a:solidFill>
            </a:endParaRPr>
          </a:p>
        </p:txBody>
      </p:sp>
      <p:pic>
        <p:nvPicPr>
          <p:cNvPr id="3" name="Graphic 2" descr="Classroom with solid fill">
            <a:extLst>
              <a:ext uri="{FF2B5EF4-FFF2-40B4-BE49-F238E27FC236}">
                <a16:creationId xmlns:a16="http://schemas.microsoft.com/office/drawing/2014/main" id="{8A2F296D-C061-6A82-CBC4-600A78A557D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5636" y="3504084"/>
            <a:ext cx="484352" cy="484352"/>
          </a:xfrm>
          <a:prstGeom prst="rect">
            <a:avLst/>
          </a:prstGeom>
        </p:spPr>
      </p:pic>
      <p:pic>
        <p:nvPicPr>
          <p:cNvPr id="4" name="Graphic 3" descr="Aspiration with solid fill">
            <a:extLst>
              <a:ext uri="{FF2B5EF4-FFF2-40B4-BE49-F238E27FC236}">
                <a16:creationId xmlns:a16="http://schemas.microsoft.com/office/drawing/2014/main" id="{58646605-C53D-56C8-09DB-4D66E9133F3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5888" y="2935553"/>
            <a:ext cx="525000" cy="525000"/>
          </a:xfrm>
          <a:prstGeom prst="rect">
            <a:avLst/>
          </a:prstGeom>
        </p:spPr>
      </p:pic>
      <p:pic>
        <p:nvPicPr>
          <p:cNvPr id="5" name="Graphic 4" descr="Bus with solid fill">
            <a:extLst>
              <a:ext uri="{FF2B5EF4-FFF2-40B4-BE49-F238E27FC236}">
                <a16:creationId xmlns:a16="http://schemas.microsoft.com/office/drawing/2014/main" id="{589D9FFD-EEDB-AC8D-8810-3E39CB863F8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2279" y="2465456"/>
            <a:ext cx="484352" cy="484352"/>
          </a:xfrm>
          <a:prstGeom prst="rect">
            <a:avLst/>
          </a:prstGeom>
        </p:spPr>
      </p:pic>
      <p:pic>
        <p:nvPicPr>
          <p:cNvPr id="6" name="Graphic 5" descr="Clipboard Partially Crossed with solid fill">
            <a:extLst>
              <a:ext uri="{FF2B5EF4-FFF2-40B4-BE49-F238E27FC236}">
                <a16:creationId xmlns:a16="http://schemas.microsoft.com/office/drawing/2014/main" id="{014471B2-998D-0093-4352-FE0A640C03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6606" y="1967369"/>
            <a:ext cx="460528" cy="460528"/>
          </a:xfrm>
          <a:prstGeom prst="rect">
            <a:avLst/>
          </a:prstGeom>
        </p:spPr>
      </p:pic>
      <p:pic>
        <p:nvPicPr>
          <p:cNvPr id="11" name="Graphic 10" descr="Abacus with solid fill">
            <a:extLst>
              <a:ext uri="{FF2B5EF4-FFF2-40B4-BE49-F238E27FC236}">
                <a16:creationId xmlns:a16="http://schemas.microsoft.com/office/drawing/2014/main" id="{18B9B2C4-3D0B-EC91-EB7D-5AD8F622685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05583" y="1488446"/>
            <a:ext cx="416709" cy="416709"/>
          </a:xfrm>
          <a:prstGeom prst="rect">
            <a:avLst/>
          </a:prstGeom>
        </p:spPr>
      </p:pic>
      <p:pic>
        <p:nvPicPr>
          <p:cNvPr id="12" name="Graphic 11" descr="Schoolhouse with solid fill">
            <a:extLst>
              <a:ext uri="{FF2B5EF4-FFF2-40B4-BE49-F238E27FC236}">
                <a16:creationId xmlns:a16="http://schemas.microsoft.com/office/drawing/2014/main" id="{1F7A2E21-1671-61B7-BE93-29A0DC1459C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8094" y="919890"/>
            <a:ext cx="525000" cy="525000"/>
          </a:xfrm>
          <a:prstGeom prst="rect">
            <a:avLst/>
          </a:prstGeom>
        </p:spPr>
      </p:pic>
      <p:pic>
        <p:nvPicPr>
          <p:cNvPr id="13" name="Graphic 12">
            <a:extLst>
              <a:ext uri="{FF2B5EF4-FFF2-40B4-BE49-F238E27FC236}">
                <a16:creationId xmlns:a16="http://schemas.microsoft.com/office/drawing/2014/main" id="{04728678-C2C6-6174-B0D1-32B6F14B0B0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7590" y="68824"/>
            <a:ext cx="489208" cy="363794"/>
          </a:xfrm>
          <a:prstGeom prst="rect">
            <a:avLst/>
          </a:prstGeom>
        </p:spPr>
      </p:pic>
      <p:pic>
        <p:nvPicPr>
          <p:cNvPr id="14" name="Graphic 13" descr="Information with solid fill">
            <a:extLst>
              <a:ext uri="{FF2B5EF4-FFF2-40B4-BE49-F238E27FC236}">
                <a16:creationId xmlns:a16="http://schemas.microsoft.com/office/drawing/2014/main" id="{F52E738D-8D2B-0CEF-A1E4-3A66F86E51B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94413" y="514302"/>
            <a:ext cx="437712" cy="437712"/>
          </a:xfrm>
          <a:prstGeom prst="rect">
            <a:avLst/>
          </a:prstGeom>
        </p:spPr>
      </p:pic>
      <p:pic>
        <p:nvPicPr>
          <p:cNvPr id="15" name="Graphic 14" descr="Speech with solid fill">
            <a:extLst>
              <a:ext uri="{FF2B5EF4-FFF2-40B4-BE49-F238E27FC236}">
                <a16:creationId xmlns:a16="http://schemas.microsoft.com/office/drawing/2014/main" id="{98B93C14-9853-78E9-9AD7-C521365FCA7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63701" y="174040"/>
            <a:ext cx="593448" cy="593448"/>
          </a:xfrm>
          <a:prstGeom prst="rect">
            <a:avLst/>
          </a:prstGeom>
        </p:spPr>
      </p:pic>
    </p:spTree>
    <p:extLst>
      <p:ext uri="{BB962C8B-B14F-4D97-AF65-F5344CB8AC3E}">
        <p14:creationId xmlns:p14="http://schemas.microsoft.com/office/powerpoint/2010/main" val="1286006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61B29-E737-C276-294B-07240379711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C3CF3EC-A847-44AE-B9A7-ECB363ED2975}"/>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31D4178-AD98-46E0-D171-9066BB614B82}"/>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2814C6FD-D0A4-8283-923B-4AC2F5CE7025}"/>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A36EC2F9-1382-CBA9-1748-A9A978D2A428}"/>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43745BD-AF17-A72E-FBC9-FE1A6E3B07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11</a:t>
            </a:fld>
            <a:endParaRPr lang="en-US" dirty="0">
              <a:solidFill>
                <a:schemeClr val="bg1"/>
              </a:solidFill>
            </a:endParaRPr>
          </a:p>
        </p:txBody>
      </p:sp>
      <p:sp>
        <p:nvSpPr>
          <p:cNvPr id="8" name="Text Placeholder 2">
            <a:extLst>
              <a:ext uri="{FF2B5EF4-FFF2-40B4-BE49-F238E27FC236}">
                <a16:creationId xmlns:a16="http://schemas.microsoft.com/office/drawing/2014/main" id="{034A5451-FAD9-B1B7-2703-08288977C96D}"/>
              </a:ext>
            </a:extLst>
          </p:cNvPr>
          <p:cNvSpPr>
            <a:spLocks noGrp="1"/>
          </p:cNvSpPr>
          <p:nvPr>
            <p:ph type="body" idx="1"/>
          </p:nvPr>
        </p:nvSpPr>
        <p:spPr>
          <a:xfrm>
            <a:off x="1410858" y="1765793"/>
            <a:ext cx="10488957" cy="5065542"/>
          </a:xfrm>
        </p:spPr>
        <p:txBody>
          <a:bodyPr>
            <a:noAutofit/>
          </a:bodyPr>
          <a:lstStyle/>
          <a:p>
            <a:pPr>
              <a:lnSpc>
                <a:spcPct val="100000"/>
              </a:lnSpc>
              <a:spcBef>
                <a:spcPts val="600"/>
              </a:spcBef>
              <a:buNone/>
            </a:pPr>
            <a:r>
              <a:rPr lang="en-US" sz="2500" b="1" dirty="0">
                <a:solidFill>
                  <a:srgbClr val="194A6B"/>
                </a:solidFill>
              </a:rPr>
              <a:t>    In-Person Instruction:</a:t>
            </a:r>
            <a:endParaRPr lang="en-US" sz="2500" dirty="0">
              <a:solidFill>
                <a:srgbClr val="194A6B"/>
              </a:solidFill>
            </a:endParaRPr>
          </a:p>
          <a:p>
            <a:pPr marL="1028700" lvl="1" indent="-228600">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10</a:t>
            </a:r>
            <a:r>
              <a:rPr lang="en-US" sz="2500" dirty="0">
                <a:solidFill>
                  <a:srgbClr val="194A6B"/>
                </a:solidFill>
              </a:rPr>
              <a:t> topics</a:t>
            </a:r>
          </a:p>
          <a:p>
            <a:pPr marL="1028700" lvl="1" indent="-228600">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66</a:t>
            </a:r>
            <a:r>
              <a:rPr lang="en-US" sz="2500" dirty="0">
                <a:solidFill>
                  <a:srgbClr val="194A6B"/>
                </a:solidFill>
              </a:rPr>
              <a:t> full courses </a:t>
            </a:r>
          </a:p>
          <a:p>
            <a:pPr marL="1028700" lvl="1" indent="-228600">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9</a:t>
            </a:r>
            <a:r>
              <a:rPr lang="en-US" sz="2500" dirty="0">
                <a:solidFill>
                  <a:srgbClr val="194A6B"/>
                </a:solidFill>
              </a:rPr>
              <a:t> mini courses</a:t>
            </a:r>
          </a:p>
          <a:p>
            <a:pPr marL="57150" indent="-57150">
              <a:lnSpc>
                <a:spcPct val="100000"/>
              </a:lnSpc>
              <a:spcBef>
                <a:spcPts val="600"/>
              </a:spcBef>
              <a:buClr>
                <a:srgbClr val="194A6B"/>
              </a:buClr>
              <a:buSzPct val="100000"/>
              <a:buNone/>
            </a:pPr>
            <a:r>
              <a:rPr lang="en-US" sz="2500" b="1" dirty="0">
                <a:solidFill>
                  <a:srgbClr val="194A6B"/>
                </a:solidFill>
              </a:rPr>
              <a:t>	    Virtual Learning Elements:</a:t>
            </a:r>
            <a:endParaRPr lang="en-US" sz="2500" dirty="0">
              <a:solidFill>
                <a:srgbClr val="194A6B"/>
              </a:solidFill>
            </a:endParaRPr>
          </a:p>
          <a:p>
            <a:pPr marL="1028700" lvl="1" indent="-228600">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2</a:t>
            </a:r>
            <a:r>
              <a:rPr lang="en-US" sz="2500" dirty="0">
                <a:solidFill>
                  <a:srgbClr val="194A6B"/>
                </a:solidFill>
              </a:rPr>
              <a:t> topics</a:t>
            </a:r>
          </a:p>
          <a:p>
            <a:pPr marL="1028700" lvl="1" indent="-228600">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9</a:t>
            </a:r>
            <a:r>
              <a:rPr lang="en-US" sz="2500" dirty="0">
                <a:solidFill>
                  <a:srgbClr val="194A6B"/>
                </a:solidFill>
              </a:rPr>
              <a:t> mini courses</a:t>
            </a:r>
          </a:p>
          <a:p>
            <a:pPr marL="571500" indent="-571500">
              <a:lnSpc>
                <a:spcPct val="100000"/>
              </a:lnSpc>
              <a:spcBef>
                <a:spcPts val="600"/>
              </a:spcBef>
              <a:buNone/>
            </a:pPr>
            <a:r>
              <a:rPr lang="en-US" sz="2500" b="1" dirty="0">
                <a:solidFill>
                  <a:srgbClr val="194A6B"/>
                </a:solidFill>
              </a:rPr>
              <a:t>     Student Tools Available:</a:t>
            </a:r>
            <a:endParaRPr lang="en-US" sz="2500" dirty="0">
              <a:solidFill>
                <a:srgbClr val="194A6B"/>
              </a:solidFill>
            </a:endParaRPr>
          </a:p>
          <a:p>
            <a:pPr marL="1028700" lvl="1" indent="-228600">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8</a:t>
            </a:r>
            <a:r>
              <a:rPr lang="en-US" sz="2500" dirty="0">
                <a:solidFill>
                  <a:srgbClr val="194A6B"/>
                </a:solidFill>
              </a:rPr>
              <a:t> learning resources including: digital libraries and </a:t>
            </a:r>
            <a:br>
              <a:rPr lang="en-US" sz="2500" dirty="0">
                <a:solidFill>
                  <a:srgbClr val="194A6B"/>
                </a:solidFill>
              </a:rPr>
            </a:br>
            <a:r>
              <a:rPr lang="en-US" sz="2500" dirty="0">
                <a:solidFill>
                  <a:srgbClr val="194A6B"/>
                </a:solidFill>
              </a:rPr>
              <a:t>databases and </a:t>
            </a:r>
            <a:r>
              <a:rPr lang="en-US" sz="2500" b="1" dirty="0">
                <a:solidFill>
                  <a:srgbClr val="194A6B"/>
                </a:solidFill>
              </a:rPr>
              <a:t>2</a:t>
            </a:r>
            <a:r>
              <a:rPr lang="en-US" sz="2500" dirty="0">
                <a:solidFill>
                  <a:srgbClr val="194A6B"/>
                </a:solidFill>
              </a:rPr>
              <a:t> types of tutoring options</a:t>
            </a:r>
          </a:p>
          <a:p>
            <a:pPr marL="517525" indent="-176213">
              <a:buClr>
                <a:srgbClr val="194A6B"/>
              </a:buClr>
              <a:buSzPct val="100000"/>
              <a:buFont typeface="Arial" panose="020B0604020202020204" pitchFamily="34" charset="0"/>
              <a:buChar char="•"/>
            </a:pPr>
            <a:endParaRPr lang="en-US" sz="2500" dirty="0">
              <a:solidFill>
                <a:srgbClr val="194A6B"/>
              </a:solidFill>
            </a:endParaRPr>
          </a:p>
        </p:txBody>
      </p:sp>
      <p:pic>
        <p:nvPicPr>
          <p:cNvPr id="25" name="Graphic 24" descr="Idea with solid fill">
            <a:extLst>
              <a:ext uri="{FF2B5EF4-FFF2-40B4-BE49-F238E27FC236}">
                <a16:creationId xmlns:a16="http://schemas.microsoft.com/office/drawing/2014/main" id="{08516DDD-19CB-85C5-BA27-8C04CAB5C10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97950" y="193382"/>
            <a:ext cx="556203" cy="556203"/>
          </a:xfrm>
          <a:prstGeom prst="rect">
            <a:avLst/>
          </a:prstGeom>
        </p:spPr>
      </p:pic>
      <p:sp>
        <p:nvSpPr>
          <p:cNvPr id="3" name="Title 1">
            <a:extLst>
              <a:ext uri="{FF2B5EF4-FFF2-40B4-BE49-F238E27FC236}">
                <a16:creationId xmlns:a16="http://schemas.microsoft.com/office/drawing/2014/main" id="{26CABAA9-7D7D-2599-DE35-45FC29B89E59}"/>
              </a:ext>
            </a:extLst>
          </p:cNvPr>
          <p:cNvSpPr txBox="1">
            <a:spLocks/>
          </p:cNvSpPr>
          <p:nvPr/>
        </p:nvSpPr>
        <p:spPr>
          <a:xfrm>
            <a:off x="1410858" y="1096162"/>
            <a:ext cx="10962349" cy="107732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VLC is for Students Too </a:t>
            </a:r>
            <a:br>
              <a:rPr lang="en-US" sz="3400" dirty="0"/>
            </a:br>
            <a:endParaRPr lang="en-US" sz="3400" dirty="0"/>
          </a:p>
        </p:txBody>
      </p:sp>
      <p:pic>
        <p:nvPicPr>
          <p:cNvPr id="5" name="Graphic 4" descr="Classroom with solid fill">
            <a:extLst>
              <a:ext uri="{FF2B5EF4-FFF2-40B4-BE49-F238E27FC236}">
                <a16:creationId xmlns:a16="http://schemas.microsoft.com/office/drawing/2014/main" id="{19E599B7-078E-342A-7CC5-CE04331AF1C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5636" y="3504084"/>
            <a:ext cx="484352" cy="484352"/>
          </a:xfrm>
          <a:prstGeom prst="rect">
            <a:avLst/>
          </a:prstGeom>
        </p:spPr>
      </p:pic>
      <p:pic>
        <p:nvPicPr>
          <p:cNvPr id="6" name="Graphic 5" descr="Aspiration with solid fill">
            <a:extLst>
              <a:ext uri="{FF2B5EF4-FFF2-40B4-BE49-F238E27FC236}">
                <a16:creationId xmlns:a16="http://schemas.microsoft.com/office/drawing/2014/main" id="{90EE018D-7CC9-245A-00F8-C0E35A9F24C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5888" y="2935553"/>
            <a:ext cx="525000" cy="525000"/>
          </a:xfrm>
          <a:prstGeom prst="rect">
            <a:avLst/>
          </a:prstGeom>
        </p:spPr>
      </p:pic>
      <p:pic>
        <p:nvPicPr>
          <p:cNvPr id="7" name="Graphic 6" descr="Bus with solid fill">
            <a:extLst>
              <a:ext uri="{FF2B5EF4-FFF2-40B4-BE49-F238E27FC236}">
                <a16:creationId xmlns:a16="http://schemas.microsoft.com/office/drawing/2014/main" id="{A636E6A7-4738-545F-2166-690ADD3752A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2279" y="2465456"/>
            <a:ext cx="484352" cy="484352"/>
          </a:xfrm>
          <a:prstGeom prst="rect">
            <a:avLst/>
          </a:prstGeom>
        </p:spPr>
      </p:pic>
      <p:pic>
        <p:nvPicPr>
          <p:cNvPr id="11" name="Graphic 10" descr="Clipboard Partially Crossed with solid fill">
            <a:extLst>
              <a:ext uri="{FF2B5EF4-FFF2-40B4-BE49-F238E27FC236}">
                <a16:creationId xmlns:a16="http://schemas.microsoft.com/office/drawing/2014/main" id="{4BB04DCB-61D6-5394-A820-92B58970E4E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6606" y="1967369"/>
            <a:ext cx="460528" cy="460528"/>
          </a:xfrm>
          <a:prstGeom prst="rect">
            <a:avLst/>
          </a:prstGeom>
        </p:spPr>
      </p:pic>
      <p:pic>
        <p:nvPicPr>
          <p:cNvPr id="12" name="Graphic 11" descr="Abacus with solid fill">
            <a:extLst>
              <a:ext uri="{FF2B5EF4-FFF2-40B4-BE49-F238E27FC236}">
                <a16:creationId xmlns:a16="http://schemas.microsoft.com/office/drawing/2014/main" id="{7FAE0944-5641-692B-0F1E-8A48A878C8B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5583" y="1488446"/>
            <a:ext cx="416709" cy="416709"/>
          </a:xfrm>
          <a:prstGeom prst="rect">
            <a:avLst/>
          </a:prstGeom>
        </p:spPr>
      </p:pic>
      <p:pic>
        <p:nvPicPr>
          <p:cNvPr id="13" name="Graphic 12" descr="Schoolhouse with solid fill">
            <a:extLst>
              <a:ext uri="{FF2B5EF4-FFF2-40B4-BE49-F238E27FC236}">
                <a16:creationId xmlns:a16="http://schemas.microsoft.com/office/drawing/2014/main" id="{184501BD-915B-ACB2-D16A-83D80AF7E6C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58094" y="919890"/>
            <a:ext cx="525000" cy="525000"/>
          </a:xfrm>
          <a:prstGeom prst="rect">
            <a:avLst/>
          </a:prstGeom>
        </p:spPr>
      </p:pic>
      <p:pic>
        <p:nvPicPr>
          <p:cNvPr id="14" name="Graphic 13">
            <a:extLst>
              <a:ext uri="{FF2B5EF4-FFF2-40B4-BE49-F238E27FC236}">
                <a16:creationId xmlns:a16="http://schemas.microsoft.com/office/drawing/2014/main" id="{54A5B5CF-986C-56F9-A69B-25A5836274F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87590" y="68824"/>
            <a:ext cx="489208" cy="363794"/>
          </a:xfrm>
          <a:prstGeom prst="rect">
            <a:avLst/>
          </a:prstGeom>
        </p:spPr>
      </p:pic>
      <p:pic>
        <p:nvPicPr>
          <p:cNvPr id="15" name="Graphic 14" descr="Information with solid fill">
            <a:extLst>
              <a:ext uri="{FF2B5EF4-FFF2-40B4-BE49-F238E27FC236}">
                <a16:creationId xmlns:a16="http://schemas.microsoft.com/office/drawing/2014/main" id="{9A23FE6B-450D-33F3-A1EF-761BEA0EAB6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4413" y="514302"/>
            <a:ext cx="437712" cy="437712"/>
          </a:xfrm>
          <a:prstGeom prst="rect">
            <a:avLst/>
          </a:prstGeom>
        </p:spPr>
      </p:pic>
      <p:pic>
        <p:nvPicPr>
          <p:cNvPr id="17" name="Graphic 16" descr="Speech with solid fill">
            <a:extLst>
              <a:ext uri="{FF2B5EF4-FFF2-40B4-BE49-F238E27FC236}">
                <a16:creationId xmlns:a16="http://schemas.microsoft.com/office/drawing/2014/main" id="{05A87898-6F24-E557-D404-4CC4BDABF12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638287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31F3-7A90-8EB7-E671-FE44F62A0B7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084C5FC-EC23-8239-1060-9AF2218B931A}"/>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F042C25-C174-91AC-5815-D29CA9694F5D}"/>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D2D2ADEC-A281-EAAE-CCAB-051B6A875876}"/>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203F9C13-DA8A-4EF0-7790-5012CA43FD0B}"/>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DEED’s eLearning PD Keeps Educators Current</a:t>
            </a:r>
          </a:p>
        </p:txBody>
      </p:sp>
      <p:sp>
        <p:nvSpPr>
          <p:cNvPr id="34" name="Oval 33">
            <a:extLst>
              <a:ext uri="{FF2B5EF4-FFF2-40B4-BE49-F238E27FC236}">
                <a16:creationId xmlns:a16="http://schemas.microsoft.com/office/drawing/2014/main" id="{D35504AD-CCA3-0BB0-C72A-46CAD02C94A0}"/>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F1C8DA46-8AA3-C540-F610-1619544661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12</a:t>
            </a:fld>
            <a:endParaRPr lang="en-US" dirty="0">
              <a:solidFill>
                <a:schemeClr val="bg1"/>
              </a:solidFill>
            </a:endParaRPr>
          </a:p>
        </p:txBody>
      </p:sp>
      <p:sp>
        <p:nvSpPr>
          <p:cNvPr id="8" name="Text Placeholder 2">
            <a:extLst>
              <a:ext uri="{FF2B5EF4-FFF2-40B4-BE49-F238E27FC236}">
                <a16:creationId xmlns:a16="http://schemas.microsoft.com/office/drawing/2014/main" id="{39511572-49FF-4BDC-EB80-4A6076CB44B5}"/>
              </a:ext>
            </a:extLst>
          </p:cNvPr>
          <p:cNvSpPr>
            <a:spLocks noGrp="1"/>
          </p:cNvSpPr>
          <p:nvPr>
            <p:ph type="body" idx="1"/>
          </p:nvPr>
        </p:nvSpPr>
        <p:spPr>
          <a:xfrm>
            <a:off x="1366282" y="1838633"/>
            <a:ext cx="10488957" cy="5196058"/>
          </a:xfrm>
        </p:spPr>
        <p:txBody>
          <a:bodyPr>
            <a:noAutofit/>
          </a:bodyPr>
          <a:lstStyle/>
          <a:p>
            <a:pPr indent="-171450">
              <a:lnSpc>
                <a:spcPct val="100000"/>
              </a:lnSpc>
              <a:buClr>
                <a:srgbClr val="194A6B"/>
              </a:buClr>
              <a:buSzPct val="100000"/>
              <a:buFont typeface="Arial" panose="020B0604020202020204" pitchFamily="34" charset="0"/>
              <a:buChar char="•"/>
            </a:pPr>
            <a:r>
              <a:rPr lang="en-US" sz="2500" dirty="0">
                <a:solidFill>
                  <a:srgbClr val="194A6B"/>
                </a:solidFill>
              </a:rPr>
              <a:t>Over</a:t>
            </a:r>
            <a:r>
              <a:rPr lang="en-US" sz="2500" b="1" dirty="0">
                <a:solidFill>
                  <a:srgbClr val="194A6B"/>
                </a:solidFill>
              </a:rPr>
              <a:t> 100 </a:t>
            </a:r>
            <a:r>
              <a:rPr lang="en-US" sz="2500" dirty="0">
                <a:solidFill>
                  <a:srgbClr val="194A6B"/>
                </a:solidFill>
              </a:rPr>
              <a:t>courses currently available</a:t>
            </a:r>
            <a:endParaRPr lang="en-US" sz="2500" dirty="0"/>
          </a:p>
          <a:p>
            <a:pPr indent="-171450">
              <a:lnSpc>
                <a:spcPct val="100000"/>
              </a:lnSpc>
              <a:buClr>
                <a:srgbClr val="194A6B"/>
              </a:buClr>
              <a:buSzPct val="100000"/>
              <a:buFont typeface="Arial" panose="020B0604020202020204" pitchFamily="34" charset="0"/>
              <a:buChar char="•"/>
            </a:pPr>
            <a:r>
              <a:rPr lang="en-US" sz="2500" dirty="0">
                <a:solidFill>
                  <a:srgbClr val="194A6B"/>
                </a:solidFill>
              </a:rPr>
              <a:t>Since </a:t>
            </a:r>
            <a:r>
              <a:rPr lang="en-US" sz="2500" b="1" dirty="0">
                <a:solidFill>
                  <a:srgbClr val="194A6B"/>
                </a:solidFill>
              </a:rPr>
              <a:t>June 1, 2025</a:t>
            </a:r>
            <a:r>
              <a:rPr lang="en-US" sz="2500" dirty="0">
                <a:solidFill>
                  <a:srgbClr val="194A6B"/>
                </a:solidFill>
              </a:rPr>
              <a:t>, over </a:t>
            </a:r>
            <a:r>
              <a:rPr lang="en-US" sz="2500" b="1" dirty="0">
                <a:solidFill>
                  <a:srgbClr val="194A6B"/>
                </a:solidFill>
              </a:rPr>
              <a:t>43,000 </a:t>
            </a:r>
            <a:r>
              <a:rPr lang="en-US" sz="2500" dirty="0">
                <a:solidFill>
                  <a:srgbClr val="194A6B"/>
                </a:solidFill>
              </a:rPr>
              <a:t>certificates issue</a:t>
            </a:r>
          </a:p>
          <a:p>
            <a:pPr indent="-171450">
              <a:lnSpc>
                <a:spcPct val="100000"/>
              </a:lnSpc>
              <a:buClr>
                <a:srgbClr val="194A6B"/>
              </a:buClr>
              <a:buSzPct val="100000"/>
              <a:buFont typeface="Arial" panose="020B0604020202020204" pitchFamily="34" charset="0"/>
              <a:buChar char="•"/>
            </a:pPr>
            <a:r>
              <a:rPr lang="en-US" sz="2500" dirty="0">
                <a:solidFill>
                  <a:srgbClr val="194A6B"/>
                </a:solidFill>
              </a:rPr>
              <a:t>Topics include Child Nutrition, Special Education, Suicide Prevention, </a:t>
            </a:r>
            <a:br>
              <a:rPr lang="en-US" sz="2500" dirty="0">
                <a:solidFill>
                  <a:srgbClr val="194A6B"/>
                </a:solidFill>
              </a:rPr>
            </a:br>
            <a:r>
              <a:rPr lang="en-US" sz="2500" dirty="0">
                <a:solidFill>
                  <a:srgbClr val="194A6B"/>
                </a:solidFill>
              </a:rPr>
              <a:t>and Virtual Learning Consortium courses</a:t>
            </a:r>
            <a:endParaRPr lang="en-US" sz="2500" dirty="0"/>
          </a:p>
          <a:p>
            <a:pPr indent="-171450">
              <a:lnSpc>
                <a:spcPct val="100000"/>
              </a:lnSpc>
              <a:buClr>
                <a:srgbClr val="194A6B"/>
              </a:buClr>
              <a:buSzPct val="100000"/>
              <a:buFont typeface="Arial" panose="020B0604020202020204" pitchFamily="34" charset="0"/>
              <a:buChar char="•"/>
            </a:pPr>
            <a:r>
              <a:rPr lang="en-US" sz="2500" dirty="0">
                <a:solidFill>
                  <a:srgbClr val="194A6B"/>
                </a:solidFill>
              </a:rPr>
              <a:t>The most frequently completed courses are the mandatory trainings required for educator re-certification</a:t>
            </a:r>
          </a:p>
        </p:txBody>
      </p:sp>
      <p:pic>
        <p:nvPicPr>
          <p:cNvPr id="6" name="Graphic 5" descr="Vlog with solid fill">
            <a:extLst>
              <a:ext uri="{FF2B5EF4-FFF2-40B4-BE49-F238E27FC236}">
                <a16:creationId xmlns:a16="http://schemas.microsoft.com/office/drawing/2014/main" id="{4DA24967-4170-CF2A-FE5B-640798E695F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7482" y="214763"/>
            <a:ext cx="499643" cy="499643"/>
          </a:xfrm>
          <a:prstGeom prst="rect">
            <a:avLst/>
          </a:prstGeom>
        </p:spPr>
      </p:pic>
      <p:pic>
        <p:nvPicPr>
          <p:cNvPr id="3" name="Graphic 2" descr="Idea with solid fill">
            <a:extLst>
              <a:ext uri="{FF2B5EF4-FFF2-40B4-BE49-F238E27FC236}">
                <a16:creationId xmlns:a16="http://schemas.microsoft.com/office/drawing/2014/main" id="{AF33469D-2381-28C2-AE7E-1D306E42DC0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1771" y="4562273"/>
            <a:ext cx="443384" cy="443384"/>
          </a:xfrm>
          <a:prstGeom prst="rect">
            <a:avLst/>
          </a:prstGeom>
        </p:spPr>
      </p:pic>
      <p:pic>
        <p:nvPicPr>
          <p:cNvPr id="5" name="Graphic 4" descr="Classroom with solid fill">
            <a:extLst>
              <a:ext uri="{FF2B5EF4-FFF2-40B4-BE49-F238E27FC236}">
                <a16:creationId xmlns:a16="http://schemas.microsoft.com/office/drawing/2014/main" id="{886668C5-9829-1C63-3532-9759A54767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5636" y="3504084"/>
            <a:ext cx="484352" cy="484352"/>
          </a:xfrm>
          <a:prstGeom prst="rect">
            <a:avLst/>
          </a:prstGeom>
        </p:spPr>
      </p:pic>
      <p:pic>
        <p:nvPicPr>
          <p:cNvPr id="7" name="Graphic 6" descr="Aspiration with solid fill">
            <a:extLst>
              <a:ext uri="{FF2B5EF4-FFF2-40B4-BE49-F238E27FC236}">
                <a16:creationId xmlns:a16="http://schemas.microsoft.com/office/drawing/2014/main" id="{E2DAF5CC-F7A4-A2AC-2101-A421F7B96C3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55888" y="2935553"/>
            <a:ext cx="525000" cy="525000"/>
          </a:xfrm>
          <a:prstGeom prst="rect">
            <a:avLst/>
          </a:prstGeom>
        </p:spPr>
      </p:pic>
      <p:pic>
        <p:nvPicPr>
          <p:cNvPr id="11" name="Graphic 10" descr="Bus with solid fill">
            <a:extLst>
              <a:ext uri="{FF2B5EF4-FFF2-40B4-BE49-F238E27FC236}">
                <a16:creationId xmlns:a16="http://schemas.microsoft.com/office/drawing/2014/main" id="{F9D4BE4B-0543-DEEB-F929-98CD7E8C7E1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02279" y="2465456"/>
            <a:ext cx="484352" cy="484352"/>
          </a:xfrm>
          <a:prstGeom prst="rect">
            <a:avLst/>
          </a:prstGeom>
        </p:spPr>
      </p:pic>
      <p:pic>
        <p:nvPicPr>
          <p:cNvPr id="12" name="Graphic 11" descr="Clipboard Partially Crossed with solid fill">
            <a:extLst>
              <a:ext uri="{FF2B5EF4-FFF2-40B4-BE49-F238E27FC236}">
                <a16:creationId xmlns:a16="http://schemas.microsoft.com/office/drawing/2014/main" id="{D3E7B479-A6D4-27E3-74CD-69DA23A2C93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6606" y="1967369"/>
            <a:ext cx="460528" cy="460528"/>
          </a:xfrm>
          <a:prstGeom prst="rect">
            <a:avLst/>
          </a:prstGeom>
        </p:spPr>
      </p:pic>
      <p:pic>
        <p:nvPicPr>
          <p:cNvPr id="13" name="Graphic 12" descr="Abacus with solid fill">
            <a:extLst>
              <a:ext uri="{FF2B5EF4-FFF2-40B4-BE49-F238E27FC236}">
                <a16:creationId xmlns:a16="http://schemas.microsoft.com/office/drawing/2014/main" id="{4E6B0840-773C-4671-7CC2-B02ACF6BFD5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05583" y="1488446"/>
            <a:ext cx="416709" cy="416709"/>
          </a:xfrm>
          <a:prstGeom prst="rect">
            <a:avLst/>
          </a:prstGeom>
        </p:spPr>
      </p:pic>
      <p:pic>
        <p:nvPicPr>
          <p:cNvPr id="14" name="Graphic 13" descr="Schoolhouse with solid fill">
            <a:extLst>
              <a:ext uri="{FF2B5EF4-FFF2-40B4-BE49-F238E27FC236}">
                <a16:creationId xmlns:a16="http://schemas.microsoft.com/office/drawing/2014/main" id="{59E3D69D-BC51-712F-7C24-2957F9B716C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58094" y="919890"/>
            <a:ext cx="525000" cy="525000"/>
          </a:xfrm>
          <a:prstGeom prst="rect">
            <a:avLst/>
          </a:prstGeom>
        </p:spPr>
      </p:pic>
      <p:pic>
        <p:nvPicPr>
          <p:cNvPr id="15" name="Graphic 14">
            <a:extLst>
              <a:ext uri="{FF2B5EF4-FFF2-40B4-BE49-F238E27FC236}">
                <a16:creationId xmlns:a16="http://schemas.microsoft.com/office/drawing/2014/main" id="{14EA140B-2A2E-CA5B-3401-9BE7F3A8F55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7590" y="68824"/>
            <a:ext cx="489208" cy="363794"/>
          </a:xfrm>
          <a:prstGeom prst="rect">
            <a:avLst/>
          </a:prstGeom>
        </p:spPr>
      </p:pic>
      <p:pic>
        <p:nvPicPr>
          <p:cNvPr id="16" name="Graphic 15" descr="Information with solid fill">
            <a:extLst>
              <a:ext uri="{FF2B5EF4-FFF2-40B4-BE49-F238E27FC236}">
                <a16:creationId xmlns:a16="http://schemas.microsoft.com/office/drawing/2014/main" id="{44BE653C-64B1-3CE3-6196-0CA7039F5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94413" y="514302"/>
            <a:ext cx="437712" cy="437712"/>
          </a:xfrm>
          <a:prstGeom prst="rect">
            <a:avLst/>
          </a:prstGeom>
        </p:spPr>
      </p:pic>
      <p:pic>
        <p:nvPicPr>
          <p:cNvPr id="17" name="Graphic 16" descr="Speech with solid fill">
            <a:extLst>
              <a:ext uri="{FF2B5EF4-FFF2-40B4-BE49-F238E27FC236}">
                <a16:creationId xmlns:a16="http://schemas.microsoft.com/office/drawing/2014/main" id="{5EEB9D45-42F1-CB49-F2B0-A0A021D0A97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620978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605E4-9AFE-2C82-D9B8-8611E1766D6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8A3362F-81E1-6A0D-BCC6-C7BA0F987F29}"/>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DA59A21-1DA3-C8E5-E338-65C398AE6904}"/>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9FC0358-5818-9456-8B94-A1EC89447E21}"/>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C03F869B-0DE1-945B-0855-12D4B1C46000}"/>
              </a:ext>
            </a:extLst>
          </p:cNvPr>
          <p:cNvSpPr txBox="1">
            <a:spLocks/>
          </p:cNvSpPr>
          <p:nvPr/>
        </p:nvSpPr>
        <p:spPr>
          <a:xfrm>
            <a:off x="1431616" y="683638"/>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Office of Education Advocacy (OEA) Serves Alaskans  </a:t>
            </a:r>
          </a:p>
        </p:txBody>
      </p:sp>
      <p:sp>
        <p:nvSpPr>
          <p:cNvPr id="34" name="Oval 33">
            <a:extLst>
              <a:ext uri="{FF2B5EF4-FFF2-40B4-BE49-F238E27FC236}">
                <a16:creationId xmlns:a16="http://schemas.microsoft.com/office/drawing/2014/main" id="{9C1B7F5C-9E38-0139-50A7-D817C182A27D}"/>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86F3552-2884-9489-6FB7-BFDFAE7A2B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13</a:t>
            </a:fld>
            <a:endParaRPr lang="en-US" dirty="0">
              <a:solidFill>
                <a:schemeClr val="bg1"/>
              </a:solidFill>
            </a:endParaRPr>
          </a:p>
        </p:txBody>
      </p:sp>
      <p:sp>
        <p:nvSpPr>
          <p:cNvPr id="8" name="Text Placeholder 2">
            <a:extLst>
              <a:ext uri="{FF2B5EF4-FFF2-40B4-BE49-F238E27FC236}">
                <a16:creationId xmlns:a16="http://schemas.microsoft.com/office/drawing/2014/main" id="{BF7B6975-AB5B-AE23-358D-4392F1A63E01}"/>
              </a:ext>
            </a:extLst>
          </p:cNvPr>
          <p:cNvSpPr>
            <a:spLocks noGrp="1"/>
          </p:cNvSpPr>
          <p:nvPr>
            <p:ph type="body" idx="1"/>
          </p:nvPr>
        </p:nvSpPr>
        <p:spPr>
          <a:xfrm>
            <a:off x="1358898" y="1578823"/>
            <a:ext cx="10164635" cy="5196058"/>
          </a:xfrm>
        </p:spPr>
        <p:txBody>
          <a:bodyPr>
            <a:noAutofit/>
          </a:bodyPr>
          <a:lstStyle/>
          <a:p>
            <a:pPr marL="341312" indent="0">
              <a:lnSpc>
                <a:spcPts val="3000"/>
              </a:lnSpc>
              <a:spcBef>
                <a:spcPts val="600"/>
              </a:spcBef>
              <a:buClr>
                <a:srgbClr val="194A6B"/>
              </a:buClr>
              <a:buSzPct val="100000"/>
              <a:buNone/>
            </a:pPr>
            <a:r>
              <a:rPr lang="en-US" sz="2500" b="1" dirty="0">
                <a:solidFill>
                  <a:srgbClr val="194A6B"/>
                </a:solidFill>
              </a:rPr>
              <a:t>660 </a:t>
            </a:r>
            <a:r>
              <a:rPr lang="en-US" sz="2500" dirty="0">
                <a:solidFill>
                  <a:srgbClr val="194A6B"/>
                </a:solidFill>
              </a:rPr>
              <a:t>Contacts since October</a:t>
            </a:r>
          </a:p>
          <a:p>
            <a:pPr lvl="1" indent="-115888">
              <a:lnSpc>
                <a:spcPts val="3300"/>
              </a:lnSpc>
              <a:spcBef>
                <a:spcPts val="600"/>
              </a:spcBef>
              <a:buClr>
                <a:srgbClr val="194A6B"/>
              </a:buClr>
              <a:buSzPct val="100000"/>
              <a:buFont typeface="Arial" panose="020B0604020202020204" pitchFamily="34" charset="0"/>
              <a:buChar char="•"/>
            </a:pPr>
            <a:r>
              <a:rPr lang="en-US" sz="2500" dirty="0">
                <a:solidFill>
                  <a:srgbClr val="194A6B"/>
                </a:solidFill>
              </a:rPr>
              <a:t>Parents</a:t>
            </a:r>
          </a:p>
          <a:p>
            <a:pPr lvl="1" indent="-115888">
              <a:lnSpc>
                <a:spcPts val="3300"/>
              </a:lnSpc>
              <a:spcBef>
                <a:spcPts val="600"/>
              </a:spcBef>
              <a:buClr>
                <a:srgbClr val="194A6B"/>
              </a:buClr>
              <a:buSzPct val="100000"/>
              <a:buFont typeface="Arial" panose="020B0604020202020204" pitchFamily="34" charset="0"/>
              <a:buChar char="•"/>
            </a:pPr>
            <a:r>
              <a:rPr lang="en-US" sz="2500" dirty="0">
                <a:solidFill>
                  <a:srgbClr val="194A6B"/>
                </a:solidFill>
              </a:rPr>
              <a:t>Teachers</a:t>
            </a:r>
          </a:p>
          <a:p>
            <a:pPr lvl="1" indent="-115888">
              <a:lnSpc>
                <a:spcPts val="3300"/>
              </a:lnSpc>
              <a:spcBef>
                <a:spcPts val="600"/>
              </a:spcBef>
              <a:buClr>
                <a:srgbClr val="194A6B"/>
              </a:buClr>
              <a:buSzPct val="100000"/>
              <a:buFont typeface="Arial" panose="020B0604020202020204" pitchFamily="34" charset="0"/>
              <a:buChar char="•"/>
            </a:pPr>
            <a:r>
              <a:rPr lang="en-US" sz="2500" dirty="0">
                <a:solidFill>
                  <a:srgbClr val="194A6B"/>
                </a:solidFill>
              </a:rPr>
              <a:t>School Administrators</a:t>
            </a:r>
          </a:p>
          <a:p>
            <a:pPr lvl="1" indent="-115888">
              <a:lnSpc>
                <a:spcPts val="3300"/>
              </a:lnSpc>
              <a:spcBef>
                <a:spcPts val="600"/>
              </a:spcBef>
              <a:buClr>
                <a:srgbClr val="194A6B"/>
              </a:buClr>
              <a:buSzPct val="100000"/>
              <a:buFont typeface="Arial" panose="020B0604020202020204" pitchFamily="34" charset="0"/>
              <a:buChar char="•"/>
            </a:pPr>
            <a:r>
              <a:rPr lang="en-US" sz="2500" dirty="0">
                <a:solidFill>
                  <a:srgbClr val="194A6B"/>
                </a:solidFill>
              </a:rPr>
              <a:t>School Board Members</a:t>
            </a:r>
          </a:p>
          <a:p>
            <a:pPr lvl="1" indent="-115888">
              <a:lnSpc>
                <a:spcPts val="3300"/>
              </a:lnSpc>
              <a:spcBef>
                <a:spcPts val="600"/>
              </a:spcBef>
              <a:buClr>
                <a:srgbClr val="194A6B"/>
              </a:buClr>
              <a:buSzPct val="100000"/>
              <a:buFont typeface="Arial" panose="020B0604020202020204" pitchFamily="34" charset="0"/>
              <a:buChar char="•"/>
            </a:pPr>
            <a:r>
              <a:rPr lang="en-US" sz="2500" dirty="0">
                <a:solidFill>
                  <a:srgbClr val="194A6B"/>
                </a:solidFill>
              </a:rPr>
              <a:t>Assembly Members</a:t>
            </a:r>
          </a:p>
          <a:p>
            <a:pPr lvl="1" indent="-115888">
              <a:lnSpc>
                <a:spcPts val="3300"/>
              </a:lnSpc>
              <a:spcBef>
                <a:spcPts val="600"/>
              </a:spcBef>
              <a:buClr>
                <a:srgbClr val="194A6B"/>
              </a:buClr>
              <a:buSzPct val="100000"/>
              <a:buFont typeface="Arial" panose="020B0604020202020204" pitchFamily="34" charset="0"/>
              <a:buChar char="•"/>
            </a:pPr>
            <a:r>
              <a:rPr lang="en-US" sz="2500" dirty="0">
                <a:solidFill>
                  <a:srgbClr val="194A6B"/>
                </a:solidFill>
              </a:rPr>
              <a:t>General Public</a:t>
            </a:r>
          </a:p>
          <a:p>
            <a:pPr marL="344488" lvl="1" indent="0">
              <a:lnSpc>
                <a:spcPts val="3000"/>
              </a:lnSpc>
              <a:spcBef>
                <a:spcPts val="0"/>
              </a:spcBef>
              <a:buClr>
                <a:srgbClr val="194A6B"/>
              </a:buClr>
              <a:buSzPct val="100000"/>
              <a:buNone/>
            </a:pPr>
            <a:r>
              <a:rPr lang="en-US" sz="2500" dirty="0">
                <a:solidFill>
                  <a:srgbClr val="194A6B"/>
                </a:solidFill>
              </a:rPr>
              <a:t>The OEA excels at connection to ensure that DEED and its resources are accessible to the public. We review and provide guidance on local, state, and federal education laws to constituents who seek assistance and advocacy! </a:t>
            </a:r>
          </a:p>
          <a:p>
            <a:pPr>
              <a:lnSpc>
                <a:spcPts val="600"/>
              </a:lnSpc>
              <a:spcBef>
                <a:spcPts val="0"/>
              </a:spcBef>
              <a:buNone/>
            </a:pPr>
            <a:endParaRPr lang="en-US" sz="2500" dirty="0">
              <a:solidFill>
                <a:srgbClr val="194A6B"/>
              </a:solidFill>
            </a:endParaRPr>
          </a:p>
        </p:txBody>
      </p:sp>
      <p:pic>
        <p:nvPicPr>
          <p:cNvPr id="6" name="Graphic 5" descr="Cycle with people with solid fill">
            <a:extLst>
              <a:ext uri="{FF2B5EF4-FFF2-40B4-BE49-F238E27FC236}">
                <a16:creationId xmlns:a16="http://schemas.microsoft.com/office/drawing/2014/main" id="{49432C3B-DF6E-45CC-8CF0-2507D1370F9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7029" y="98488"/>
            <a:ext cx="639616" cy="639616"/>
          </a:xfrm>
          <a:prstGeom prst="rect">
            <a:avLst/>
          </a:prstGeom>
        </p:spPr>
      </p:pic>
      <p:pic>
        <p:nvPicPr>
          <p:cNvPr id="7" name="Graphic 6" descr="Vlog with solid fill">
            <a:extLst>
              <a:ext uri="{FF2B5EF4-FFF2-40B4-BE49-F238E27FC236}">
                <a16:creationId xmlns:a16="http://schemas.microsoft.com/office/drawing/2014/main" id="{E2241C78-B696-1A2C-45A8-164AA9A948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12" name="Graphic 11" descr="Idea with solid fill">
            <a:extLst>
              <a:ext uri="{FF2B5EF4-FFF2-40B4-BE49-F238E27FC236}">
                <a16:creationId xmlns:a16="http://schemas.microsoft.com/office/drawing/2014/main" id="{A3A8E72B-A579-D959-D9B3-B6056148826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14" name="Graphic 13" descr="Classroom with solid fill">
            <a:extLst>
              <a:ext uri="{FF2B5EF4-FFF2-40B4-BE49-F238E27FC236}">
                <a16:creationId xmlns:a16="http://schemas.microsoft.com/office/drawing/2014/main" id="{11142E56-75FE-CE15-40FA-E179ACF260E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15" name="Graphic 14" descr="Aspiration with solid fill">
            <a:extLst>
              <a:ext uri="{FF2B5EF4-FFF2-40B4-BE49-F238E27FC236}">
                <a16:creationId xmlns:a16="http://schemas.microsoft.com/office/drawing/2014/main" id="{68C86E97-A06A-C5E3-CA2D-1BEC0AFCDB0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16" name="Graphic 15" descr="Bus with solid fill">
            <a:extLst>
              <a:ext uri="{FF2B5EF4-FFF2-40B4-BE49-F238E27FC236}">
                <a16:creationId xmlns:a16="http://schemas.microsoft.com/office/drawing/2014/main" id="{FAF2D049-84C6-6788-72CC-F0E1EEC0BCB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279" y="2465456"/>
            <a:ext cx="484352" cy="484352"/>
          </a:xfrm>
          <a:prstGeom prst="rect">
            <a:avLst/>
          </a:prstGeom>
        </p:spPr>
      </p:pic>
      <p:pic>
        <p:nvPicPr>
          <p:cNvPr id="17" name="Graphic 16" descr="Clipboard Partially Crossed with solid fill">
            <a:extLst>
              <a:ext uri="{FF2B5EF4-FFF2-40B4-BE49-F238E27FC236}">
                <a16:creationId xmlns:a16="http://schemas.microsoft.com/office/drawing/2014/main" id="{A4D31E33-175D-9E24-8F54-1C98D264621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606" y="1967369"/>
            <a:ext cx="460528" cy="460528"/>
          </a:xfrm>
          <a:prstGeom prst="rect">
            <a:avLst/>
          </a:prstGeom>
        </p:spPr>
      </p:pic>
      <p:pic>
        <p:nvPicPr>
          <p:cNvPr id="18" name="Graphic 17" descr="Abacus with solid fill">
            <a:extLst>
              <a:ext uri="{FF2B5EF4-FFF2-40B4-BE49-F238E27FC236}">
                <a16:creationId xmlns:a16="http://schemas.microsoft.com/office/drawing/2014/main" id="{7B8BC841-9227-3CAF-1969-C6C869324AC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5583" y="1488446"/>
            <a:ext cx="416709" cy="416709"/>
          </a:xfrm>
          <a:prstGeom prst="rect">
            <a:avLst/>
          </a:prstGeom>
        </p:spPr>
      </p:pic>
      <p:pic>
        <p:nvPicPr>
          <p:cNvPr id="19" name="Graphic 18" descr="Schoolhouse with solid fill">
            <a:extLst>
              <a:ext uri="{FF2B5EF4-FFF2-40B4-BE49-F238E27FC236}">
                <a16:creationId xmlns:a16="http://schemas.microsoft.com/office/drawing/2014/main" id="{B9ED78C1-E247-8B29-C452-7A56E6823CD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58094" y="919890"/>
            <a:ext cx="525000" cy="525000"/>
          </a:xfrm>
          <a:prstGeom prst="rect">
            <a:avLst/>
          </a:prstGeom>
        </p:spPr>
      </p:pic>
      <p:pic>
        <p:nvPicPr>
          <p:cNvPr id="20" name="Graphic 19">
            <a:extLst>
              <a:ext uri="{FF2B5EF4-FFF2-40B4-BE49-F238E27FC236}">
                <a16:creationId xmlns:a16="http://schemas.microsoft.com/office/drawing/2014/main" id="{57A5F6DF-8537-EAC7-BD5E-1DE763004AA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7590" y="68824"/>
            <a:ext cx="489208" cy="363794"/>
          </a:xfrm>
          <a:prstGeom prst="rect">
            <a:avLst/>
          </a:prstGeom>
        </p:spPr>
      </p:pic>
      <p:pic>
        <p:nvPicPr>
          <p:cNvPr id="21" name="Graphic 20" descr="Information with solid fill">
            <a:extLst>
              <a:ext uri="{FF2B5EF4-FFF2-40B4-BE49-F238E27FC236}">
                <a16:creationId xmlns:a16="http://schemas.microsoft.com/office/drawing/2014/main" id="{423AF8EE-0B40-2869-46E3-935DBA2BDED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94413" y="514302"/>
            <a:ext cx="437712" cy="437712"/>
          </a:xfrm>
          <a:prstGeom prst="rect">
            <a:avLst/>
          </a:prstGeom>
        </p:spPr>
      </p:pic>
      <p:pic>
        <p:nvPicPr>
          <p:cNvPr id="27" name="Graphic 26" descr="Speech with solid fill">
            <a:extLst>
              <a:ext uri="{FF2B5EF4-FFF2-40B4-BE49-F238E27FC236}">
                <a16:creationId xmlns:a16="http://schemas.microsoft.com/office/drawing/2014/main" id="{C5070E96-1C76-59FA-A71C-686495C1CA8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715504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C084-1FED-D46C-F531-205431F64E19}"/>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DDF37DAD-EE8C-B415-9633-90B649189E85}"/>
              </a:ext>
            </a:extLst>
          </p:cNvPr>
          <p:cNvSpPr txBox="1">
            <a:spLocks/>
          </p:cNvSpPr>
          <p:nvPr/>
        </p:nvSpPr>
        <p:spPr>
          <a:xfrm>
            <a:off x="1473650" y="2073243"/>
            <a:ext cx="10555754" cy="45011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28650" lvl="1" indent="-146050">
              <a:lnSpc>
                <a:spcPct val="100000"/>
              </a:lnSpc>
              <a:spcBef>
                <a:spcPts val="1000"/>
              </a:spcBef>
              <a:buClr>
                <a:srgbClr val="194A6B"/>
              </a:buClr>
              <a:buSzPct val="100000"/>
            </a:pPr>
            <a:r>
              <a:rPr lang="en-US" sz="2500" dirty="0">
                <a:solidFill>
                  <a:srgbClr val="194A6B"/>
                </a:solidFill>
              </a:rPr>
              <a:t>NAEP assessment experience received positive feedback</a:t>
            </a:r>
          </a:p>
          <a:p>
            <a:pPr marL="628650" lvl="1" indent="-146050">
              <a:lnSpc>
                <a:spcPct val="100000"/>
              </a:lnSpc>
              <a:spcBef>
                <a:spcPts val="1000"/>
              </a:spcBef>
              <a:buClr>
                <a:srgbClr val="194A6B"/>
              </a:buClr>
              <a:buSzPct val="100000"/>
            </a:pPr>
            <a:r>
              <a:rPr lang="en-US" sz="2500" b="1" dirty="0">
                <a:solidFill>
                  <a:srgbClr val="194A6B"/>
                </a:solidFill>
              </a:rPr>
              <a:t>5th</a:t>
            </a:r>
            <a:r>
              <a:rPr lang="en-US" sz="2500" dirty="0">
                <a:solidFill>
                  <a:srgbClr val="194A6B"/>
                </a:solidFill>
              </a:rPr>
              <a:t> year administration of AK STAR and Alaska Science</a:t>
            </a:r>
            <a:endParaRPr lang="en-US" sz="2500" b="1" dirty="0">
              <a:solidFill>
                <a:srgbClr val="194A6B"/>
              </a:solidFill>
            </a:endParaRPr>
          </a:p>
          <a:p>
            <a:pPr marL="628650" lvl="1" indent="-146050">
              <a:lnSpc>
                <a:spcPct val="100000"/>
              </a:lnSpc>
              <a:spcBef>
                <a:spcPts val="1000"/>
              </a:spcBef>
              <a:buClr>
                <a:srgbClr val="194A6B"/>
              </a:buClr>
              <a:buSzPct val="100000"/>
            </a:pPr>
            <a:r>
              <a:rPr lang="en-US" sz="2500" b="1" dirty="0">
                <a:solidFill>
                  <a:srgbClr val="194A6B"/>
                </a:solidFill>
              </a:rPr>
              <a:t>April 15th </a:t>
            </a:r>
            <a:r>
              <a:rPr lang="en-US" sz="2500" dirty="0">
                <a:solidFill>
                  <a:srgbClr val="194A6B"/>
                </a:solidFill>
              </a:rPr>
              <a:t>had the most AK STAR tests submitted with </a:t>
            </a:r>
            <a:r>
              <a:rPr lang="en-US" sz="2500" b="1" dirty="0">
                <a:solidFill>
                  <a:srgbClr val="194A6B"/>
                </a:solidFill>
              </a:rPr>
              <a:t>12,789</a:t>
            </a:r>
            <a:r>
              <a:rPr lang="en-US" sz="2500" dirty="0">
                <a:solidFill>
                  <a:srgbClr val="194A6B"/>
                </a:solidFill>
              </a:rPr>
              <a:t> Math </a:t>
            </a:r>
            <a:br>
              <a:rPr lang="en-US" sz="2500" dirty="0">
                <a:solidFill>
                  <a:srgbClr val="194A6B"/>
                </a:solidFill>
              </a:rPr>
            </a:br>
            <a:r>
              <a:rPr lang="en-US" sz="2500" dirty="0">
                <a:solidFill>
                  <a:srgbClr val="194A6B"/>
                </a:solidFill>
              </a:rPr>
              <a:t>and ELA submissions</a:t>
            </a:r>
            <a:r>
              <a:rPr lang="en-US" sz="2500" b="1" dirty="0">
                <a:solidFill>
                  <a:srgbClr val="194A6B"/>
                </a:solidFill>
              </a:rPr>
              <a:t>  </a:t>
            </a:r>
          </a:p>
          <a:p>
            <a:pPr marL="628650" lvl="1" indent="-146050">
              <a:lnSpc>
                <a:spcPct val="100000"/>
              </a:lnSpc>
              <a:spcBef>
                <a:spcPts val="1000"/>
              </a:spcBef>
              <a:buClr>
                <a:srgbClr val="194A6B"/>
              </a:buClr>
              <a:buSzPct val="100000"/>
            </a:pPr>
            <a:r>
              <a:rPr lang="en-US" sz="2500" b="1" dirty="0">
                <a:solidFill>
                  <a:srgbClr val="194A6B"/>
                </a:solidFill>
              </a:rPr>
              <a:t>298</a:t>
            </a:r>
            <a:r>
              <a:rPr lang="en-US" sz="2500" dirty="0">
                <a:solidFill>
                  <a:srgbClr val="194A6B"/>
                </a:solidFill>
              </a:rPr>
              <a:t> days until next state summative assessment window opens!</a:t>
            </a:r>
          </a:p>
          <a:p>
            <a:pPr marL="628650" lvl="1" indent="-146050"/>
            <a:endParaRPr lang="en-US" sz="2000" dirty="0">
              <a:solidFill>
                <a:srgbClr val="194A6B"/>
              </a:solidFill>
            </a:endParaRPr>
          </a:p>
        </p:txBody>
      </p:sp>
      <p:sp>
        <p:nvSpPr>
          <p:cNvPr id="9" name="Rectangle 8">
            <a:extLst>
              <a:ext uri="{FF2B5EF4-FFF2-40B4-BE49-F238E27FC236}">
                <a16:creationId xmlns:a16="http://schemas.microsoft.com/office/drawing/2014/main" id="{E2DBE5A3-DB29-8A8C-0492-9CAA05A6C6E3}"/>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6F05849-FDE0-BE7B-20F2-AC1B245E856B}"/>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A9D1F56E-438D-F555-9F77-366CFDBCEA0B}"/>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10109978-D7F4-5F27-FCBE-4C539C072F24}"/>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en-US" sz="3400" dirty="0"/>
              <a:t>Student Learning Improves with Targeted Assessments </a:t>
            </a:r>
          </a:p>
        </p:txBody>
      </p:sp>
      <p:sp>
        <p:nvSpPr>
          <p:cNvPr id="34" name="Oval 33">
            <a:extLst>
              <a:ext uri="{FF2B5EF4-FFF2-40B4-BE49-F238E27FC236}">
                <a16:creationId xmlns:a16="http://schemas.microsoft.com/office/drawing/2014/main" id="{13050438-E4C5-82FA-8970-7AF9E795282D}"/>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F5DBE77-CDC8-F489-F98A-0CB697A1D7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14</a:t>
            </a:fld>
            <a:endParaRPr lang="en-US" dirty="0">
              <a:solidFill>
                <a:schemeClr val="bg1"/>
              </a:solidFill>
            </a:endParaRPr>
          </a:p>
        </p:txBody>
      </p:sp>
      <p:pic>
        <p:nvPicPr>
          <p:cNvPr id="59" name="Graphic 58" descr="Mathematics with solid fill">
            <a:extLst>
              <a:ext uri="{FF2B5EF4-FFF2-40B4-BE49-F238E27FC236}">
                <a16:creationId xmlns:a16="http://schemas.microsoft.com/office/drawing/2014/main" id="{0E1612D1-2755-F9D2-B0E9-231153572FF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0298" y="215436"/>
            <a:ext cx="479246" cy="479246"/>
          </a:xfrm>
          <a:prstGeom prst="rect">
            <a:avLst/>
          </a:prstGeom>
        </p:spPr>
      </p:pic>
      <p:pic>
        <p:nvPicPr>
          <p:cNvPr id="19" name="Graphic 18" descr="Vlog with solid fill">
            <a:extLst>
              <a:ext uri="{FF2B5EF4-FFF2-40B4-BE49-F238E27FC236}">
                <a16:creationId xmlns:a16="http://schemas.microsoft.com/office/drawing/2014/main" id="{71C4963F-A052-58DE-457C-BF27F6BBDE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20" name="Graphic 19" descr="Idea with solid fill">
            <a:extLst>
              <a:ext uri="{FF2B5EF4-FFF2-40B4-BE49-F238E27FC236}">
                <a16:creationId xmlns:a16="http://schemas.microsoft.com/office/drawing/2014/main" id="{1D34855B-0795-A399-CBEC-96A6AFD005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22" name="Graphic 21" descr="Classroom with solid fill">
            <a:extLst>
              <a:ext uri="{FF2B5EF4-FFF2-40B4-BE49-F238E27FC236}">
                <a16:creationId xmlns:a16="http://schemas.microsoft.com/office/drawing/2014/main" id="{FCE9AF5D-6A28-2024-489B-1DCE67D4F64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23" name="Graphic 22" descr="Aspiration with solid fill">
            <a:extLst>
              <a:ext uri="{FF2B5EF4-FFF2-40B4-BE49-F238E27FC236}">
                <a16:creationId xmlns:a16="http://schemas.microsoft.com/office/drawing/2014/main" id="{769357F9-EBF3-37B0-CE21-7ACF9401323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24" name="Graphic 23" descr="Bus with solid fill">
            <a:extLst>
              <a:ext uri="{FF2B5EF4-FFF2-40B4-BE49-F238E27FC236}">
                <a16:creationId xmlns:a16="http://schemas.microsoft.com/office/drawing/2014/main" id="{CF07465B-B5D0-A4C5-5AAD-4D06C2EBA47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279" y="2465456"/>
            <a:ext cx="484352" cy="484352"/>
          </a:xfrm>
          <a:prstGeom prst="rect">
            <a:avLst/>
          </a:prstGeom>
        </p:spPr>
      </p:pic>
      <p:pic>
        <p:nvPicPr>
          <p:cNvPr id="25" name="Graphic 24" descr="Clipboard Partially Crossed with solid fill">
            <a:extLst>
              <a:ext uri="{FF2B5EF4-FFF2-40B4-BE49-F238E27FC236}">
                <a16:creationId xmlns:a16="http://schemas.microsoft.com/office/drawing/2014/main" id="{F5A189C2-F352-AA44-DCFF-B573C290E17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606" y="1967369"/>
            <a:ext cx="460528" cy="460528"/>
          </a:xfrm>
          <a:prstGeom prst="rect">
            <a:avLst/>
          </a:prstGeom>
        </p:spPr>
      </p:pic>
      <p:pic>
        <p:nvPicPr>
          <p:cNvPr id="26" name="Graphic 25" descr="Abacus with solid fill">
            <a:extLst>
              <a:ext uri="{FF2B5EF4-FFF2-40B4-BE49-F238E27FC236}">
                <a16:creationId xmlns:a16="http://schemas.microsoft.com/office/drawing/2014/main" id="{AD3CA6C6-1311-4FCC-571C-2F3BD325F8A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5583" y="1488446"/>
            <a:ext cx="416709" cy="416709"/>
          </a:xfrm>
          <a:prstGeom prst="rect">
            <a:avLst/>
          </a:prstGeom>
        </p:spPr>
      </p:pic>
      <p:pic>
        <p:nvPicPr>
          <p:cNvPr id="27" name="Graphic 26" descr="Schoolhouse with solid fill">
            <a:extLst>
              <a:ext uri="{FF2B5EF4-FFF2-40B4-BE49-F238E27FC236}">
                <a16:creationId xmlns:a16="http://schemas.microsoft.com/office/drawing/2014/main" id="{CA67C0CE-3BA1-3792-3228-5E13070B0C8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58094" y="919890"/>
            <a:ext cx="525000" cy="525000"/>
          </a:xfrm>
          <a:prstGeom prst="rect">
            <a:avLst/>
          </a:prstGeom>
        </p:spPr>
      </p:pic>
      <p:pic>
        <p:nvPicPr>
          <p:cNvPr id="28" name="Graphic 27">
            <a:extLst>
              <a:ext uri="{FF2B5EF4-FFF2-40B4-BE49-F238E27FC236}">
                <a16:creationId xmlns:a16="http://schemas.microsoft.com/office/drawing/2014/main" id="{3FA62360-602D-90C4-EBBA-08C5C674E1F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7590" y="68824"/>
            <a:ext cx="489208" cy="363794"/>
          </a:xfrm>
          <a:prstGeom prst="rect">
            <a:avLst/>
          </a:prstGeom>
        </p:spPr>
      </p:pic>
      <p:pic>
        <p:nvPicPr>
          <p:cNvPr id="29" name="Graphic 28" descr="Information with solid fill">
            <a:extLst>
              <a:ext uri="{FF2B5EF4-FFF2-40B4-BE49-F238E27FC236}">
                <a16:creationId xmlns:a16="http://schemas.microsoft.com/office/drawing/2014/main" id="{23C2DB05-1D49-08AA-F790-35035BAD5CE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94413" y="514302"/>
            <a:ext cx="437712" cy="437712"/>
          </a:xfrm>
          <a:prstGeom prst="rect">
            <a:avLst/>
          </a:prstGeom>
        </p:spPr>
      </p:pic>
      <p:pic>
        <p:nvPicPr>
          <p:cNvPr id="31" name="Graphic 30" descr="Cycle with people with solid fill">
            <a:extLst>
              <a:ext uri="{FF2B5EF4-FFF2-40B4-BE49-F238E27FC236}">
                <a16:creationId xmlns:a16="http://schemas.microsoft.com/office/drawing/2014/main" id="{9D153D3F-F762-BED1-5236-9CACB075E68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41739" y="5446981"/>
            <a:ext cx="585423" cy="585423"/>
          </a:xfrm>
          <a:prstGeom prst="rect">
            <a:avLst/>
          </a:prstGeom>
        </p:spPr>
      </p:pic>
      <p:pic>
        <p:nvPicPr>
          <p:cNvPr id="35" name="Graphic 34" descr="Speech with solid fill">
            <a:extLst>
              <a:ext uri="{FF2B5EF4-FFF2-40B4-BE49-F238E27FC236}">
                <a16:creationId xmlns:a16="http://schemas.microsoft.com/office/drawing/2014/main" id="{9B338CC7-B3CE-45FE-F704-401438E0DEC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289502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C75B0-2028-2A3B-527A-B8627D6B98C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46227C9-0A8E-F6A5-ED93-C7BEFAB0D9BD}"/>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B57D536-C0EE-AE88-A3FA-6C40BE381172}"/>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5EDE4BD5-204C-0DEB-80C3-6682407B7C66}"/>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169F10DD-D3ED-2765-5341-761661B6B8E4}"/>
              </a:ext>
            </a:extLst>
          </p:cNvPr>
          <p:cNvSpPr txBox="1">
            <a:spLocks/>
          </p:cNvSpPr>
          <p:nvPr/>
        </p:nvSpPr>
        <p:spPr>
          <a:xfrm>
            <a:off x="1455573" y="660561"/>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Investment in Career and Technical Education Works </a:t>
            </a:r>
          </a:p>
        </p:txBody>
      </p:sp>
      <p:sp>
        <p:nvSpPr>
          <p:cNvPr id="34" name="Oval 33">
            <a:extLst>
              <a:ext uri="{FF2B5EF4-FFF2-40B4-BE49-F238E27FC236}">
                <a16:creationId xmlns:a16="http://schemas.microsoft.com/office/drawing/2014/main" id="{365BB378-DF61-7E86-7AA6-040763879A1B}"/>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D2A57E8D-B5BB-4D09-43A0-B3F3D89007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15</a:t>
            </a:fld>
            <a:endParaRPr lang="en-US" dirty="0">
              <a:solidFill>
                <a:schemeClr val="bg1"/>
              </a:solidFill>
            </a:endParaRPr>
          </a:p>
        </p:txBody>
      </p:sp>
      <p:sp>
        <p:nvSpPr>
          <p:cNvPr id="23" name="TextBox 22">
            <a:extLst>
              <a:ext uri="{FF2B5EF4-FFF2-40B4-BE49-F238E27FC236}">
                <a16:creationId xmlns:a16="http://schemas.microsoft.com/office/drawing/2014/main" id="{B5A138B3-B8DC-1CC7-4024-A3AD74ECE7E5}"/>
              </a:ext>
            </a:extLst>
          </p:cNvPr>
          <p:cNvSpPr txBox="1"/>
          <p:nvPr/>
        </p:nvSpPr>
        <p:spPr>
          <a:xfrm>
            <a:off x="997927" y="260451"/>
            <a:ext cx="1717963" cy="400110"/>
          </a:xfrm>
          <a:prstGeom prst="rect">
            <a:avLst/>
          </a:prstGeom>
          <a:noFill/>
        </p:spPr>
        <p:txBody>
          <a:bodyPr wrap="square" rtlCol="0">
            <a:spAutoFit/>
          </a:bodyPr>
          <a:lstStyle/>
          <a:p>
            <a:r>
              <a:rPr lang="en-US" sz="2000" b="1" dirty="0">
                <a:solidFill>
                  <a:srgbClr val="194A6B"/>
                </a:solidFill>
              </a:rPr>
              <a:t>CTE</a:t>
            </a:r>
          </a:p>
        </p:txBody>
      </p:sp>
      <p:sp>
        <p:nvSpPr>
          <p:cNvPr id="26" name="TextBox 25">
            <a:extLst>
              <a:ext uri="{FF2B5EF4-FFF2-40B4-BE49-F238E27FC236}">
                <a16:creationId xmlns:a16="http://schemas.microsoft.com/office/drawing/2014/main" id="{A53AF327-8978-F188-4BD1-C6C809888E56}"/>
              </a:ext>
            </a:extLst>
          </p:cNvPr>
          <p:cNvSpPr txBox="1"/>
          <p:nvPr/>
        </p:nvSpPr>
        <p:spPr>
          <a:xfrm>
            <a:off x="1657149" y="1544856"/>
            <a:ext cx="9629372" cy="518347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194A6B"/>
                </a:solidFill>
                <a:latin typeface="Calibri"/>
                <a:ea typeface="Calibri"/>
                <a:cs typeface="Calibri"/>
              </a:rPr>
              <a:t>Carl D. Perkins CTE Programs</a:t>
            </a:r>
          </a:p>
          <a:p>
            <a:pPr marL="344488" indent="-177800">
              <a:lnSpc>
                <a:spcPts val="2900"/>
              </a:lnSpc>
              <a:buClr>
                <a:srgbClr val="194A6B"/>
              </a:buClr>
              <a:buChar char="•"/>
            </a:pPr>
            <a:r>
              <a:rPr lang="en-US" sz="2500" b="1" dirty="0">
                <a:solidFill>
                  <a:srgbClr val="194A6B"/>
                </a:solidFill>
                <a:latin typeface="Calibri"/>
                <a:ea typeface="Calibri"/>
                <a:cs typeface="Calibri"/>
              </a:rPr>
              <a:t>$4,523,256 </a:t>
            </a:r>
            <a:r>
              <a:rPr lang="en-US" sz="2500" dirty="0">
                <a:solidFill>
                  <a:srgbClr val="194A6B"/>
                </a:solidFill>
                <a:latin typeface="Calibri"/>
                <a:ea typeface="Calibri"/>
                <a:cs typeface="Calibri"/>
              </a:rPr>
              <a:t>in Secondary CTE grants</a:t>
            </a:r>
          </a:p>
          <a:p>
            <a:pPr marL="344488" indent="-177800">
              <a:lnSpc>
                <a:spcPts val="2900"/>
              </a:lnSpc>
              <a:buClr>
                <a:srgbClr val="194A6B"/>
              </a:buClr>
              <a:buChar char="•"/>
            </a:pPr>
            <a:r>
              <a:rPr lang="en-US" sz="2500" b="1" dirty="0">
                <a:solidFill>
                  <a:srgbClr val="194A6B"/>
                </a:solidFill>
                <a:latin typeface="Calibri"/>
                <a:ea typeface="Calibri"/>
                <a:cs typeface="Calibri"/>
              </a:rPr>
              <a:t>$600,000</a:t>
            </a:r>
            <a:r>
              <a:rPr lang="en-US" sz="2500" dirty="0">
                <a:solidFill>
                  <a:srgbClr val="194A6B"/>
                </a:solidFill>
                <a:latin typeface="Calibri"/>
                <a:ea typeface="Calibri"/>
                <a:cs typeface="Calibri"/>
              </a:rPr>
              <a:t> in Postsecondary CTE grants</a:t>
            </a:r>
          </a:p>
          <a:p>
            <a:pPr marL="344488" indent="-177800">
              <a:lnSpc>
                <a:spcPts val="2900"/>
              </a:lnSpc>
              <a:buClr>
                <a:srgbClr val="194A6B"/>
              </a:buClr>
              <a:buChar char="•"/>
            </a:pPr>
            <a:r>
              <a:rPr lang="en-US" sz="2500" b="1" dirty="0">
                <a:solidFill>
                  <a:srgbClr val="194A6B"/>
                </a:solidFill>
                <a:latin typeface="Calibri"/>
                <a:ea typeface="Calibri"/>
                <a:cs typeface="Calibri"/>
              </a:rPr>
              <a:t>12,704</a:t>
            </a:r>
            <a:r>
              <a:rPr lang="en-US" sz="2500" dirty="0">
                <a:solidFill>
                  <a:srgbClr val="194A6B"/>
                </a:solidFill>
                <a:latin typeface="Calibri"/>
                <a:ea typeface="Calibri"/>
                <a:cs typeface="Calibri"/>
              </a:rPr>
              <a:t> secondary students participated in CTE programs</a:t>
            </a:r>
          </a:p>
          <a:p>
            <a:pPr>
              <a:lnSpc>
                <a:spcPts val="2000"/>
              </a:lnSpc>
            </a:pPr>
            <a:endParaRPr lang="en-US" sz="2500" b="1" dirty="0">
              <a:solidFill>
                <a:srgbClr val="194A6B"/>
              </a:solidFill>
              <a:latin typeface="Calibri"/>
              <a:ea typeface="Calibri"/>
              <a:cs typeface="Calibri"/>
            </a:endParaRPr>
          </a:p>
          <a:p>
            <a:r>
              <a:rPr lang="en-US" sz="2500" b="1" dirty="0">
                <a:solidFill>
                  <a:srgbClr val="194A6B"/>
                </a:solidFill>
                <a:latin typeface="Calibri"/>
                <a:ea typeface="Calibri"/>
                <a:cs typeface="Calibri"/>
              </a:rPr>
              <a:t>Career Guide Demonstration Project</a:t>
            </a:r>
            <a:endParaRPr lang="en-US" sz="2500" dirty="0">
              <a:solidFill>
                <a:srgbClr val="194A6B"/>
              </a:solidFill>
              <a:latin typeface="Calibri"/>
              <a:ea typeface="Calibri"/>
              <a:cs typeface="Calibri"/>
            </a:endParaRPr>
          </a:p>
          <a:p>
            <a:pPr marL="344488" indent="-177800">
              <a:lnSpc>
                <a:spcPts val="2800"/>
              </a:lnSpc>
              <a:buClr>
                <a:srgbClr val="194A6B"/>
              </a:buClr>
              <a:buChar char="•"/>
            </a:pPr>
            <a:r>
              <a:rPr lang="en-US" sz="2500" b="1" dirty="0">
                <a:solidFill>
                  <a:srgbClr val="194A6B"/>
                </a:solidFill>
                <a:latin typeface="Calibri"/>
                <a:ea typeface="Calibri"/>
                <a:cs typeface="Calibri"/>
              </a:rPr>
              <a:t>208</a:t>
            </a:r>
            <a:r>
              <a:rPr lang="en-US" sz="2500" dirty="0">
                <a:solidFill>
                  <a:srgbClr val="194A6B"/>
                </a:solidFill>
                <a:latin typeface="Calibri"/>
                <a:ea typeface="Calibri"/>
                <a:cs typeface="Calibri"/>
              </a:rPr>
              <a:t> seniors, in </a:t>
            </a:r>
            <a:r>
              <a:rPr lang="en-US" sz="2500" b="1" dirty="0">
                <a:solidFill>
                  <a:srgbClr val="194A6B"/>
                </a:solidFill>
                <a:latin typeface="Calibri"/>
                <a:ea typeface="Calibri"/>
                <a:cs typeface="Calibri"/>
              </a:rPr>
              <a:t>20</a:t>
            </a:r>
            <a:r>
              <a:rPr lang="en-US" sz="2500" dirty="0">
                <a:solidFill>
                  <a:srgbClr val="194A6B"/>
                </a:solidFill>
                <a:latin typeface="Calibri"/>
                <a:ea typeface="Calibri"/>
                <a:cs typeface="Calibri"/>
              </a:rPr>
              <a:t> schools, in </a:t>
            </a:r>
            <a:r>
              <a:rPr lang="en-US" sz="2500" b="1" dirty="0">
                <a:solidFill>
                  <a:srgbClr val="194A6B"/>
                </a:solidFill>
                <a:latin typeface="Calibri"/>
                <a:ea typeface="Calibri"/>
                <a:cs typeface="Calibri"/>
              </a:rPr>
              <a:t>8</a:t>
            </a:r>
            <a:r>
              <a:rPr lang="en-US" sz="2500" dirty="0">
                <a:solidFill>
                  <a:srgbClr val="194A6B"/>
                </a:solidFill>
                <a:latin typeface="Calibri"/>
                <a:ea typeface="Calibri"/>
                <a:cs typeface="Calibri"/>
              </a:rPr>
              <a:t> school districts received one-on-one career guidance</a:t>
            </a:r>
          </a:p>
          <a:p>
            <a:pPr marL="344488" indent="-177800">
              <a:lnSpc>
                <a:spcPts val="2800"/>
              </a:lnSpc>
              <a:buClr>
                <a:srgbClr val="194A6B"/>
              </a:buClr>
              <a:buChar char="•"/>
            </a:pPr>
            <a:r>
              <a:rPr lang="en-US" sz="2500" b="1" dirty="0">
                <a:solidFill>
                  <a:srgbClr val="194A6B"/>
                </a:solidFill>
                <a:latin typeface="Calibri"/>
                <a:ea typeface="Calibri"/>
                <a:cs typeface="Calibri"/>
              </a:rPr>
              <a:t>18</a:t>
            </a:r>
            <a:r>
              <a:rPr lang="en-US" sz="2500" dirty="0">
                <a:solidFill>
                  <a:srgbClr val="194A6B"/>
                </a:solidFill>
                <a:latin typeface="Calibri"/>
                <a:ea typeface="Calibri"/>
                <a:cs typeface="Calibri"/>
              </a:rPr>
              <a:t> additional school districts are considering implementation of the program for </a:t>
            </a:r>
            <a:r>
              <a:rPr lang="en-US" sz="2500" b="1" dirty="0">
                <a:solidFill>
                  <a:srgbClr val="194A6B"/>
                </a:solidFill>
                <a:latin typeface="Calibri"/>
                <a:ea typeface="Calibri"/>
                <a:cs typeface="Calibri"/>
              </a:rPr>
              <a:t>FY27</a:t>
            </a:r>
          </a:p>
          <a:p>
            <a:pPr marL="166688">
              <a:lnSpc>
                <a:spcPts val="2800"/>
              </a:lnSpc>
              <a:buClr>
                <a:srgbClr val="194A6B"/>
              </a:buClr>
            </a:pPr>
            <a:endParaRPr lang="en-US" sz="2500" dirty="0">
              <a:solidFill>
                <a:srgbClr val="194A6B"/>
              </a:solidFill>
              <a:latin typeface="Calibri"/>
              <a:ea typeface="Calibri"/>
              <a:cs typeface="Calibri"/>
            </a:endParaRPr>
          </a:p>
          <a:p>
            <a:r>
              <a:rPr lang="en-US" sz="2500" b="1" dirty="0">
                <a:solidFill>
                  <a:srgbClr val="194A6B"/>
                </a:solidFill>
                <a:latin typeface="Calibri"/>
                <a:ea typeface="Calibri"/>
                <a:cs typeface="Calibri"/>
              </a:rPr>
              <a:t>Statewide Career &amp; Technical Student Organizations (CTSOs)</a:t>
            </a:r>
          </a:p>
          <a:p>
            <a:pPr marL="344488" indent="-177800">
              <a:buClr>
                <a:srgbClr val="194A6B"/>
              </a:buClr>
              <a:buChar char="•"/>
            </a:pPr>
            <a:r>
              <a:rPr lang="en-US" sz="2500" dirty="0">
                <a:solidFill>
                  <a:srgbClr val="194A6B"/>
                </a:solidFill>
                <a:latin typeface="Calibri"/>
                <a:ea typeface="Calibri"/>
                <a:cs typeface="Calibri"/>
              </a:rPr>
              <a:t>Served</a:t>
            </a:r>
            <a:r>
              <a:rPr lang="en-US" sz="2500" b="1" dirty="0">
                <a:solidFill>
                  <a:srgbClr val="194A6B"/>
                </a:solidFill>
                <a:latin typeface="Calibri"/>
                <a:ea typeface="Calibri"/>
                <a:cs typeface="Calibri"/>
              </a:rPr>
              <a:t> 1,807 </a:t>
            </a:r>
            <a:r>
              <a:rPr lang="en-US" sz="2500" dirty="0">
                <a:solidFill>
                  <a:srgbClr val="194A6B"/>
                </a:solidFill>
                <a:latin typeface="Calibri"/>
                <a:ea typeface="Calibri"/>
                <a:cs typeface="Calibri"/>
              </a:rPr>
              <a:t>students and </a:t>
            </a:r>
            <a:r>
              <a:rPr lang="en-US" sz="2500" b="1" dirty="0">
                <a:solidFill>
                  <a:srgbClr val="194A6B"/>
                </a:solidFill>
                <a:latin typeface="Calibri"/>
                <a:ea typeface="Calibri"/>
                <a:cs typeface="Calibri"/>
              </a:rPr>
              <a:t>17</a:t>
            </a:r>
            <a:r>
              <a:rPr lang="en-US" sz="2500" dirty="0">
                <a:solidFill>
                  <a:srgbClr val="194A6B"/>
                </a:solidFill>
                <a:latin typeface="Calibri"/>
                <a:ea typeface="Calibri"/>
                <a:cs typeface="Calibri"/>
              </a:rPr>
              <a:t> school districts</a:t>
            </a:r>
          </a:p>
          <a:p>
            <a:pPr marL="285750" indent="-285750">
              <a:buChar char="•"/>
            </a:pPr>
            <a:endParaRPr lang="en-US" sz="2500" dirty="0"/>
          </a:p>
        </p:txBody>
      </p:sp>
      <p:pic>
        <p:nvPicPr>
          <p:cNvPr id="3" name="Graphic 2" descr="Vlog with solid fill">
            <a:extLst>
              <a:ext uri="{FF2B5EF4-FFF2-40B4-BE49-F238E27FC236}">
                <a16:creationId xmlns:a16="http://schemas.microsoft.com/office/drawing/2014/main" id="{3EA97008-54CC-AF88-1B57-09016D3AD1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4" name="Graphic 3" descr="Idea with solid fill">
            <a:extLst>
              <a:ext uri="{FF2B5EF4-FFF2-40B4-BE49-F238E27FC236}">
                <a16:creationId xmlns:a16="http://schemas.microsoft.com/office/drawing/2014/main" id="{3B44F006-4881-34DB-6E1F-275294A5511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6" name="Graphic 5" descr="Classroom with solid fill">
            <a:extLst>
              <a:ext uri="{FF2B5EF4-FFF2-40B4-BE49-F238E27FC236}">
                <a16:creationId xmlns:a16="http://schemas.microsoft.com/office/drawing/2014/main" id="{32C50C05-9464-CF31-86F4-04769DE586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7" name="Graphic 6" descr="Aspiration with solid fill">
            <a:extLst>
              <a:ext uri="{FF2B5EF4-FFF2-40B4-BE49-F238E27FC236}">
                <a16:creationId xmlns:a16="http://schemas.microsoft.com/office/drawing/2014/main" id="{2FEA7DD3-5268-0E60-3C82-6E4B2052D0B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8" name="Graphic 7" descr="Bus with solid fill">
            <a:extLst>
              <a:ext uri="{FF2B5EF4-FFF2-40B4-BE49-F238E27FC236}">
                <a16:creationId xmlns:a16="http://schemas.microsoft.com/office/drawing/2014/main" id="{C828BD34-E314-AEBB-79E4-21F2FFBD504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279" y="2465456"/>
            <a:ext cx="484352" cy="484352"/>
          </a:xfrm>
          <a:prstGeom prst="rect">
            <a:avLst/>
          </a:prstGeom>
        </p:spPr>
      </p:pic>
      <p:pic>
        <p:nvPicPr>
          <p:cNvPr id="11" name="Graphic 10" descr="Clipboard Partially Crossed with solid fill">
            <a:extLst>
              <a:ext uri="{FF2B5EF4-FFF2-40B4-BE49-F238E27FC236}">
                <a16:creationId xmlns:a16="http://schemas.microsoft.com/office/drawing/2014/main" id="{52A7304E-01F0-2B03-C101-2FEBF64006D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606" y="1967369"/>
            <a:ext cx="460528" cy="460528"/>
          </a:xfrm>
          <a:prstGeom prst="rect">
            <a:avLst/>
          </a:prstGeom>
        </p:spPr>
      </p:pic>
      <p:pic>
        <p:nvPicPr>
          <p:cNvPr id="12" name="Graphic 11" descr="Abacus with solid fill">
            <a:extLst>
              <a:ext uri="{FF2B5EF4-FFF2-40B4-BE49-F238E27FC236}">
                <a16:creationId xmlns:a16="http://schemas.microsoft.com/office/drawing/2014/main" id="{2D9A3429-1279-AF0D-9677-2D9C75EBB21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5583" y="1488446"/>
            <a:ext cx="416709" cy="416709"/>
          </a:xfrm>
          <a:prstGeom prst="rect">
            <a:avLst/>
          </a:prstGeom>
        </p:spPr>
      </p:pic>
      <p:pic>
        <p:nvPicPr>
          <p:cNvPr id="13" name="Graphic 12" descr="Schoolhouse with solid fill">
            <a:extLst>
              <a:ext uri="{FF2B5EF4-FFF2-40B4-BE49-F238E27FC236}">
                <a16:creationId xmlns:a16="http://schemas.microsoft.com/office/drawing/2014/main" id="{8AB7F9A3-2188-5C7A-E4AB-F60894B086A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58094" y="919890"/>
            <a:ext cx="525000" cy="525000"/>
          </a:xfrm>
          <a:prstGeom prst="rect">
            <a:avLst/>
          </a:prstGeom>
        </p:spPr>
      </p:pic>
      <p:pic>
        <p:nvPicPr>
          <p:cNvPr id="14" name="Graphic 13">
            <a:extLst>
              <a:ext uri="{FF2B5EF4-FFF2-40B4-BE49-F238E27FC236}">
                <a16:creationId xmlns:a16="http://schemas.microsoft.com/office/drawing/2014/main" id="{34122409-56CE-6DCA-E4B0-74E2D068906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7590" y="68824"/>
            <a:ext cx="489208" cy="363794"/>
          </a:xfrm>
          <a:prstGeom prst="rect">
            <a:avLst/>
          </a:prstGeom>
        </p:spPr>
      </p:pic>
      <p:pic>
        <p:nvPicPr>
          <p:cNvPr id="15" name="Graphic 14" descr="Information with solid fill">
            <a:extLst>
              <a:ext uri="{FF2B5EF4-FFF2-40B4-BE49-F238E27FC236}">
                <a16:creationId xmlns:a16="http://schemas.microsoft.com/office/drawing/2014/main" id="{1D30BBA8-F121-D20D-6ADA-54F313DFC26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94413" y="514302"/>
            <a:ext cx="437712" cy="437712"/>
          </a:xfrm>
          <a:prstGeom prst="rect">
            <a:avLst/>
          </a:prstGeom>
        </p:spPr>
      </p:pic>
      <p:pic>
        <p:nvPicPr>
          <p:cNvPr id="16" name="Graphic 15" descr="Cycle with people with solid fill">
            <a:extLst>
              <a:ext uri="{FF2B5EF4-FFF2-40B4-BE49-F238E27FC236}">
                <a16:creationId xmlns:a16="http://schemas.microsoft.com/office/drawing/2014/main" id="{569F4279-0901-19DA-3A79-E55619C0FF8B}"/>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41739" y="5446981"/>
            <a:ext cx="585423" cy="585423"/>
          </a:xfrm>
          <a:prstGeom prst="rect">
            <a:avLst/>
          </a:prstGeom>
        </p:spPr>
      </p:pic>
      <p:pic>
        <p:nvPicPr>
          <p:cNvPr id="17" name="Graphic 16" descr="Mathematics with solid fill">
            <a:extLst>
              <a:ext uri="{FF2B5EF4-FFF2-40B4-BE49-F238E27FC236}">
                <a16:creationId xmlns:a16="http://schemas.microsoft.com/office/drawing/2014/main" id="{F7786854-8A26-38ED-95E5-ED3FC9E0774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31899" y="5987142"/>
            <a:ext cx="429721" cy="429721"/>
          </a:xfrm>
          <a:prstGeom prst="rect">
            <a:avLst/>
          </a:prstGeom>
        </p:spPr>
      </p:pic>
      <p:pic>
        <p:nvPicPr>
          <p:cNvPr id="18" name="Graphic 17" descr="Speech with solid fill">
            <a:extLst>
              <a:ext uri="{FF2B5EF4-FFF2-40B4-BE49-F238E27FC236}">
                <a16:creationId xmlns:a16="http://schemas.microsoft.com/office/drawing/2014/main" id="{371ABA82-BA4C-39DD-4063-A5C6DB2979E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663494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BE0B-F970-9447-967F-5659A6F2390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52C9DA5-2A2A-53DC-C870-91070C3C4FFC}"/>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9FEB209-6F0A-17DB-34E9-45861B322CCE}"/>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5D0CA569-88FF-9BF0-7E65-E839CC6A0C69}"/>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80762FE9-A0EC-2189-BD63-783354836C23}"/>
              </a:ext>
            </a:extLst>
          </p:cNvPr>
          <p:cNvSpPr txBox="1">
            <a:spLocks/>
          </p:cNvSpPr>
          <p:nvPr/>
        </p:nvSpPr>
        <p:spPr>
          <a:xfrm>
            <a:off x="1408230" y="560518"/>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Teacher Apprenticeship Across Alaska is a Success</a:t>
            </a:r>
          </a:p>
        </p:txBody>
      </p:sp>
      <p:sp>
        <p:nvSpPr>
          <p:cNvPr id="34" name="Oval 33">
            <a:extLst>
              <a:ext uri="{FF2B5EF4-FFF2-40B4-BE49-F238E27FC236}">
                <a16:creationId xmlns:a16="http://schemas.microsoft.com/office/drawing/2014/main" id="{92318CDD-2DF8-1B6D-BF57-77CED04FBC9C}"/>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B0D8260-28B3-DB21-931F-EA132CDA34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16</a:t>
            </a:fld>
            <a:endParaRPr lang="en-US" dirty="0">
              <a:solidFill>
                <a:schemeClr val="bg1"/>
              </a:solidFill>
            </a:endParaRPr>
          </a:p>
        </p:txBody>
      </p:sp>
      <p:pic>
        <p:nvPicPr>
          <p:cNvPr id="8" name="Graphic 7">
            <a:extLst>
              <a:ext uri="{FF2B5EF4-FFF2-40B4-BE49-F238E27FC236}">
                <a16:creationId xmlns:a16="http://schemas.microsoft.com/office/drawing/2014/main" id="{F62B9D23-D94B-FBF8-0B9F-71CE60DE955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2212" y="266529"/>
            <a:ext cx="494916" cy="304485"/>
          </a:xfrm>
          <a:prstGeom prst="rect">
            <a:avLst/>
          </a:prstGeom>
        </p:spPr>
      </p:pic>
      <p:sp>
        <p:nvSpPr>
          <p:cNvPr id="28" name="Text Placeholder 2">
            <a:extLst>
              <a:ext uri="{FF2B5EF4-FFF2-40B4-BE49-F238E27FC236}">
                <a16:creationId xmlns:a16="http://schemas.microsoft.com/office/drawing/2014/main" id="{A2B4A637-80E0-08E5-2E86-15495A6244CA}"/>
              </a:ext>
            </a:extLst>
          </p:cNvPr>
          <p:cNvSpPr>
            <a:spLocks noGrp="1"/>
          </p:cNvSpPr>
          <p:nvPr>
            <p:ph type="body" idx="1"/>
          </p:nvPr>
        </p:nvSpPr>
        <p:spPr>
          <a:xfrm>
            <a:off x="1450405" y="1325966"/>
            <a:ext cx="11398223" cy="5579228"/>
          </a:xfrm>
        </p:spPr>
        <p:txBody>
          <a:bodyPr>
            <a:noAutofit/>
          </a:bodyPr>
          <a:lstStyle/>
          <a:p>
            <a:pPr>
              <a:buNone/>
            </a:pPr>
            <a:r>
              <a:rPr lang="en-US" sz="2500" b="1" dirty="0">
                <a:solidFill>
                  <a:srgbClr val="194A6B"/>
                </a:solidFill>
              </a:rPr>
              <a:t>Teacher Registered Apprenticeship Program </a:t>
            </a:r>
            <a:r>
              <a:rPr lang="en-US" sz="2500" b="1" i="1" dirty="0">
                <a:solidFill>
                  <a:srgbClr val="194A6B"/>
                </a:solidFill>
              </a:rPr>
              <a:t>(T-RAP)</a:t>
            </a:r>
          </a:p>
          <a:p>
            <a:pPr marL="569913" lvl="1" indent="-166688">
              <a:lnSpc>
                <a:spcPct val="100000"/>
              </a:lnSpc>
              <a:buClr>
                <a:srgbClr val="194A6B"/>
              </a:buClr>
              <a:buSzPct val="100000"/>
            </a:pPr>
            <a:r>
              <a:rPr lang="en-US" sz="2500" b="1" dirty="0">
                <a:solidFill>
                  <a:srgbClr val="194A6B"/>
                </a:solidFill>
              </a:rPr>
              <a:t>12</a:t>
            </a:r>
            <a:r>
              <a:rPr lang="en-US" sz="2500" dirty="0">
                <a:solidFill>
                  <a:srgbClr val="194A6B"/>
                </a:solidFill>
              </a:rPr>
              <a:t> districts: Kodiak, Lower Yukon, Yukon Koyukuk, Kake, Lower Kuskokwim,</a:t>
            </a:r>
          </a:p>
          <a:p>
            <a:pPr marL="1027113" lvl="4" indent="-166688">
              <a:lnSpc>
                <a:spcPct val="100000"/>
              </a:lnSpc>
              <a:buClr>
                <a:srgbClr val="194A6B"/>
              </a:buClr>
              <a:buSzPct val="100000"/>
            </a:pPr>
            <a:r>
              <a:rPr lang="en-US" sz="2300" dirty="0">
                <a:solidFill>
                  <a:srgbClr val="194A6B"/>
                </a:solidFill>
              </a:rPr>
              <a:t>Pelican, Fairbanks, </a:t>
            </a:r>
            <a:r>
              <a:rPr lang="en-US" sz="2300" dirty="0" err="1">
                <a:solidFill>
                  <a:srgbClr val="194A6B"/>
                </a:solidFill>
              </a:rPr>
              <a:t>Yupiit</a:t>
            </a:r>
            <a:r>
              <a:rPr lang="en-US" sz="2300" dirty="0">
                <a:solidFill>
                  <a:srgbClr val="194A6B"/>
                </a:solidFill>
              </a:rPr>
              <a:t>, Juneau, Anchorage, St. Mary’s, and Lake and Peninsula</a:t>
            </a:r>
            <a:endParaRPr lang="en-US" sz="2300" dirty="0"/>
          </a:p>
          <a:p>
            <a:pPr marL="569913" lvl="1" indent="-166688">
              <a:buClr>
                <a:srgbClr val="194A6B"/>
              </a:buClr>
              <a:buSzPct val="100000"/>
            </a:pPr>
            <a:r>
              <a:rPr lang="en-US" sz="2500" b="1" dirty="0">
                <a:solidFill>
                  <a:srgbClr val="194A6B"/>
                </a:solidFill>
              </a:rPr>
              <a:t>86 </a:t>
            </a:r>
            <a:r>
              <a:rPr lang="en-US" sz="2500" dirty="0">
                <a:solidFill>
                  <a:srgbClr val="194A6B"/>
                </a:solidFill>
              </a:rPr>
              <a:t>current apprentices across all sponsors</a:t>
            </a:r>
          </a:p>
          <a:p>
            <a:pPr marL="569913" lvl="1" indent="-166688">
              <a:buClr>
                <a:srgbClr val="194A6B"/>
              </a:buClr>
              <a:buSzPct val="100000"/>
            </a:pPr>
            <a:r>
              <a:rPr lang="en-US" sz="2500" b="1" dirty="0">
                <a:solidFill>
                  <a:srgbClr val="194A6B"/>
                </a:solidFill>
              </a:rPr>
              <a:t>4 </a:t>
            </a:r>
            <a:r>
              <a:rPr lang="en-US" sz="2500" dirty="0">
                <a:solidFill>
                  <a:srgbClr val="194A6B"/>
                </a:solidFill>
              </a:rPr>
              <a:t>university partners: UAA, UAF, APU, and Chadron State College </a:t>
            </a:r>
          </a:p>
          <a:p>
            <a:pPr marL="0" indent="0">
              <a:lnSpc>
                <a:spcPts val="800"/>
              </a:lnSpc>
              <a:buNone/>
            </a:pPr>
            <a:endParaRPr lang="en-US" sz="2500" b="1" dirty="0">
              <a:solidFill>
                <a:srgbClr val="194A6B"/>
              </a:solidFill>
            </a:endParaRPr>
          </a:p>
          <a:p>
            <a:pPr marL="0" indent="0">
              <a:buNone/>
            </a:pPr>
            <a:r>
              <a:rPr lang="en-US" sz="2500" b="1" dirty="0">
                <a:solidFill>
                  <a:srgbClr val="194A6B"/>
                </a:solidFill>
              </a:rPr>
              <a:t>Principal Registered Apprenticeship Pathway</a:t>
            </a:r>
            <a:r>
              <a:rPr lang="en-US" sz="2500" dirty="0">
                <a:solidFill>
                  <a:srgbClr val="194A6B"/>
                </a:solidFill>
              </a:rPr>
              <a:t> </a:t>
            </a:r>
            <a:r>
              <a:rPr lang="en-US" sz="2500" b="1" i="1" spc="-100" dirty="0">
                <a:solidFill>
                  <a:srgbClr val="194A6B"/>
                </a:solidFill>
              </a:rPr>
              <a:t>(P-RAP)</a:t>
            </a:r>
            <a:endParaRPr lang="en-US" sz="2500" i="1" spc="-100" dirty="0">
              <a:solidFill>
                <a:srgbClr val="194A6B"/>
              </a:solidFill>
            </a:endParaRPr>
          </a:p>
          <a:p>
            <a:pPr marL="569913" lvl="1" indent="-166688">
              <a:buClr>
                <a:srgbClr val="194A6B"/>
              </a:buClr>
              <a:buSzPct val="100000"/>
            </a:pPr>
            <a:r>
              <a:rPr lang="en-US" sz="2500" b="1" dirty="0">
                <a:solidFill>
                  <a:srgbClr val="194A6B"/>
                </a:solidFill>
              </a:rPr>
              <a:t>13 </a:t>
            </a:r>
            <a:r>
              <a:rPr lang="en-US" sz="2500" dirty="0">
                <a:solidFill>
                  <a:srgbClr val="194A6B"/>
                </a:solidFill>
              </a:rPr>
              <a:t>current apprentices in DEED's sponsorship</a:t>
            </a:r>
          </a:p>
          <a:p>
            <a:pPr marL="569913" lvl="1" indent="-166688">
              <a:lnSpc>
                <a:spcPts val="600"/>
              </a:lnSpc>
              <a:buClr>
                <a:srgbClr val="194A6B"/>
              </a:buClr>
              <a:buSzPct val="100000"/>
            </a:pPr>
            <a:endParaRPr lang="en-US" sz="2500" b="1" dirty="0">
              <a:solidFill>
                <a:srgbClr val="194A6B"/>
              </a:solidFill>
            </a:endParaRPr>
          </a:p>
          <a:p>
            <a:pPr>
              <a:lnSpc>
                <a:spcPct val="100000"/>
              </a:lnSpc>
              <a:buNone/>
            </a:pPr>
            <a:r>
              <a:rPr lang="en-US" sz="2500" b="1" dirty="0">
                <a:solidFill>
                  <a:srgbClr val="194A6B"/>
                </a:solidFill>
              </a:rPr>
              <a:t>Green-to-Teach</a:t>
            </a:r>
            <a:r>
              <a:rPr lang="en-US" sz="2500" dirty="0">
                <a:solidFill>
                  <a:srgbClr val="194A6B"/>
                </a:solidFill>
              </a:rPr>
              <a:t> </a:t>
            </a:r>
            <a:r>
              <a:rPr lang="en-US" sz="2500" b="1" dirty="0">
                <a:solidFill>
                  <a:srgbClr val="194A6B"/>
                </a:solidFill>
              </a:rPr>
              <a:t>Pathway</a:t>
            </a:r>
            <a:r>
              <a:rPr lang="en-US" sz="2500" dirty="0">
                <a:solidFill>
                  <a:srgbClr val="194A6B"/>
                </a:solidFill>
              </a:rPr>
              <a:t> </a:t>
            </a:r>
          </a:p>
          <a:p>
            <a:pPr>
              <a:lnSpc>
                <a:spcPct val="100000"/>
              </a:lnSpc>
              <a:buNone/>
            </a:pPr>
            <a:r>
              <a:rPr lang="en-US" sz="2500" dirty="0">
                <a:solidFill>
                  <a:srgbClr val="194A6B"/>
                </a:solidFill>
              </a:rPr>
              <a:t>	</a:t>
            </a:r>
            <a:r>
              <a:rPr lang="en-US" sz="2400" dirty="0">
                <a:solidFill>
                  <a:srgbClr val="194A6B"/>
                </a:solidFill>
              </a:rPr>
              <a:t>Will offer a post-baccalaureate</a:t>
            </a:r>
            <a:r>
              <a:rPr lang="en-US" sz="2400" b="1" dirty="0">
                <a:solidFill>
                  <a:srgbClr val="194A6B"/>
                </a:solidFill>
              </a:rPr>
              <a:t> </a:t>
            </a:r>
            <a:r>
              <a:rPr lang="en-US" sz="2400" dirty="0">
                <a:solidFill>
                  <a:srgbClr val="194A6B"/>
                </a:solidFill>
              </a:rPr>
              <a:t>route to State of Alaska teacher </a:t>
            </a:r>
            <a:br>
              <a:rPr lang="en-US" sz="2400" dirty="0">
                <a:solidFill>
                  <a:srgbClr val="194A6B"/>
                </a:solidFill>
              </a:rPr>
            </a:br>
            <a:r>
              <a:rPr lang="en-US" sz="2400" dirty="0">
                <a:solidFill>
                  <a:srgbClr val="194A6B"/>
                </a:solidFill>
              </a:rPr>
              <a:t>certification designed to support active-duty military, veterans, </a:t>
            </a:r>
            <a:br>
              <a:rPr lang="en-US" sz="2400" dirty="0">
                <a:solidFill>
                  <a:srgbClr val="194A6B"/>
                </a:solidFill>
              </a:rPr>
            </a:br>
            <a:r>
              <a:rPr lang="en-US" sz="2400" dirty="0">
                <a:solidFill>
                  <a:srgbClr val="194A6B"/>
                </a:solidFill>
              </a:rPr>
              <a:t>and military spouses starting in </a:t>
            </a:r>
            <a:r>
              <a:rPr lang="en-US" sz="2400" b="1" dirty="0">
                <a:solidFill>
                  <a:srgbClr val="194A6B"/>
                </a:solidFill>
              </a:rPr>
              <a:t>FY27!</a:t>
            </a:r>
          </a:p>
          <a:p>
            <a:pPr>
              <a:lnSpc>
                <a:spcPct val="100000"/>
              </a:lnSpc>
              <a:buNone/>
            </a:pPr>
            <a:r>
              <a:rPr lang="en-US" sz="2500" dirty="0">
                <a:solidFill>
                  <a:srgbClr val="194A6B"/>
                </a:solidFill>
              </a:rPr>
              <a:t>	</a:t>
            </a:r>
          </a:p>
          <a:p>
            <a:pPr marL="341312" indent="0">
              <a:buClr>
                <a:srgbClr val="194A6B"/>
              </a:buClr>
              <a:buSzPct val="100000"/>
              <a:buNone/>
            </a:pPr>
            <a:endParaRPr lang="en-US" sz="2500" dirty="0">
              <a:solidFill>
                <a:srgbClr val="194A6B"/>
              </a:solidFill>
            </a:endParaRPr>
          </a:p>
        </p:txBody>
      </p:sp>
      <p:pic>
        <p:nvPicPr>
          <p:cNvPr id="4" name="Graphic 3" descr="Vlog with solid fill">
            <a:extLst>
              <a:ext uri="{FF2B5EF4-FFF2-40B4-BE49-F238E27FC236}">
                <a16:creationId xmlns:a16="http://schemas.microsoft.com/office/drawing/2014/main" id="{5CCB728C-EDE4-18B8-95E4-1D74051D7C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5" name="Graphic 4" descr="Idea with solid fill">
            <a:extLst>
              <a:ext uri="{FF2B5EF4-FFF2-40B4-BE49-F238E27FC236}">
                <a16:creationId xmlns:a16="http://schemas.microsoft.com/office/drawing/2014/main" id="{4A8D6515-49FA-564E-0C59-558BB1F2BB1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7" name="Graphic 6" descr="Classroom with solid fill">
            <a:extLst>
              <a:ext uri="{FF2B5EF4-FFF2-40B4-BE49-F238E27FC236}">
                <a16:creationId xmlns:a16="http://schemas.microsoft.com/office/drawing/2014/main" id="{DB7D5F61-29DE-2BA0-B42A-672F8CD659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11" name="Graphic 10" descr="Aspiration with solid fill">
            <a:extLst>
              <a:ext uri="{FF2B5EF4-FFF2-40B4-BE49-F238E27FC236}">
                <a16:creationId xmlns:a16="http://schemas.microsoft.com/office/drawing/2014/main" id="{11BD2824-688A-E80C-D1AC-D81D9959911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12" name="Graphic 11" descr="Bus with solid fill">
            <a:extLst>
              <a:ext uri="{FF2B5EF4-FFF2-40B4-BE49-F238E27FC236}">
                <a16:creationId xmlns:a16="http://schemas.microsoft.com/office/drawing/2014/main" id="{1A0DF252-2864-E035-9334-D5582A3F8A8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279" y="2465456"/>
            <a:ext cx="484352" cy="484352"/>
          </a:xfrm>
          <a:prstGeom prst="rect">
            <a:avLst/>
          </a:prstGeom>
        </p:spPr>
      </p:pic>
      <p:pic>
        <p:nvPicPr>
          <p:cNvPr id="13" name="Graphic 12" descr="Clipboard Partially Crossed with solid fill">
            <a:extLst>
              <a:ext uri="{FF2B5EF4-FFF2-40B4-BE49-F238E27FC236}">
                <a16:creationId xmlns:a16="http://schemas.microsoft.com/office/drawing/2014/main" id="{5E44FC0B-6444-4294-9D4A-FCB33D5FE79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606" y="1967369"/>
            <a:ext cx="460528" cy="460528"/>
          </a:xfrm>
          <a:prstGeom prst="rect">
            <a:avLst/>
          </a:prstGeom>
        </p:spPr>
      </p:pic>
      <p:pic>
        <p:nvPicPr>
          <p:cNvPr id="14" name="Graphic 13" descr="Abacus with solid fill">
            <a:extLst>
              <a:ext uri="{FF2B5EF4-FFF2-40B4-BE49-F238E27FC236}">
                <a16:creationId xmlns:a16="http://schemas.microsoft.com/office/drawing/2014/main" id="{85FEC10E-1EA1-1A0B-F27D-1A8EE395903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5583" y="1488446"/>
            <a:ext cx="416709" cy="416709"/>
          </a:xfrm>
          <a:prstGeom prst="rect">
            <a:avLst/>
          </a:prstGeom>
        </p:spPr>
      </p:pic>
      <p:pic>
        <p:nvPicPr>
          <p:cNvPr id="15" name="Graphic 14" descr="Schoolhouse with solid fill">
            <a:extLst>
              <a:ext uri="{FF2B5EF4-FFF2-40B4-BE49-F238E27FC236}">
                <a16:creationId xmlns:a16="http://schemas.microsoft.com/office/drawing/2014/main" id="{2B1D22F4-214F-E11D-97A9-90D63172A25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58094" y="919890"/>
            <a:ext cx="525000" cy="525000"/>
          </a:xfrm>
          <a:prstGeom prst="rect">
            <a:avLst/>
          </a:prstGeom>
        </p:spPr>
      </p:pic>
      <p:pic>
        <p:nvPicPr>
          <p:cNvPr id="17" name="Graphic 16" descr="Information with solid fill">
            <a:extLst>
              <a:ext uri="{FF2B5EF4-FFF2-40B4-BE49-F238E27FC236}">
                <a16:creationId xmlns:a16="http://schemas.microsoft.com/office/drawing/2014/main" id="{79C1375F-8AB0-9B7C-11D5-4BCF7F0F4CB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94413" y="514302"/>
            <a:ext cx="437712" cy="437712"/>
          </a:xfrm>
          <a:prstGeom prst="rect">
            <a:avLst/>
          </a:prstGeom>
        </p:spPr>
      </p:pic>
      <p:pic>
        <p:nvPicPr>
          <p:cNvPr id="18" name="Graphic 17" descr="Cycle with people with solid fill">
            <a:extLst>
              <a:ext uri="{FF2B5EF4-FFF2-40B4-BE49-F238E27FC236}">
                <a16:creationId xmlns:a16="http://schemas.microsoft.com/office/drawing/2014/main" id="{D10599F5-AD78-DED7-3D30-6401E428127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41739" y="5446981"/>
            <a:ext cx="585423" cy="585423"/>
          </a:xfrm>
          <a:prstGeom prst="rect">
            <a:avLst/>
          </a:prstGeom>
        </p:spPr>
      </p:pic>
      <p:pic>
        <p:nvPicPr>
          <p:cNvPr id="19" name="Graphic 18" descr="Mathematics with solid fill">
            <a:extLst>
              <a:ext uri="{FF2B5EF4-FFF2-40B4-BE49-F238E27FC236}">
                <a16:creationId xmlns:a16="http://schemas.microsoft.com/office/drawing/2014/main" id="{806F8A53-E0C9-44E8-07D6-ECEBE9A6AEBB}"/>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31899" y="5987142"/>
            <a:ext cx="429721" cy="429721"/>
          </a:xfrm>
          <a:prstGeom prst="rect">
            <a:avLst/>
          </a:prstGeom>
        </p:spPr>
      </p:pic>
      <p:sp>
        <p:nvSpPr>
          <p:cNvPr id="20" name="TextBox 19">
            <a:extLst>
              <a:ext uri="{FF2B5EF4-FFF2-40B4-BE49-F238E27FC236}">
                <a16:creationId xmlns:a16="http://schemas.microsoft.com/office/drawing/2014/main" id="{DBE8B81B-60AF-0B5D-0B7B-F6899A7E4200}"/>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21" name="Graphic 20" descr="Speech with solid fill">
            <a:extLst>
              <a:ext uri="{FF2B5EF4-FFF2-40B4-BE49-F238E27FC236}">
                <a16:creationId xmlns:a16="http://schemas.microsoft.com/office/drawing/2014/main" id="{8856CF80-0583-EF21-F5D2-EDCD5F6E6461}"/>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39751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F38F-61AC-B43A-6DA0-442774DAD63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A782ACE-1FA6-D3FD-ADA2-58477D85A870}"/>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0C7B14B-B348-E968-9801-4EE931C8BDDB}"/>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04E852F9-F2CF-6A00-5D0F-E74DF17E5ED6}"/>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F9633C08-0E73-A719-BA5B-3A85F0DB146C}"/>
              </a:ext>
            </a:extLst>
          </p:cNvPr>
          <p:cNvSpPr txBox="1">
            <a:spLocks/>
          </p:cNvSpPr>
          <p:nvPr/>
        </p:nvSpPr>
        <p:spPr>
          <a:xfrm>
            <a:off x="1361698" y="897074"/>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Alaska Reads Act has Improved Early Literacy</a:t>
            </a:r>
          </a:p>
        </p:txBody>
      </p:sp>
      <p:sp>
        <p:nvSpPr>
          <p:cNvPr id="34" name="Oval 33">
            <a:extLst>
              <a:ext uri="{FF2B5EF4-FFF2-40B4-BE49-F238E27FC236}">
                <a16:creationId xmlns:a16="http://schemas.microsoft.com/office/drawing/2014/main" id="{F9B74C4D-A12B-7C41-3134-9FBEA4E1B50F}"/>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0B5F055-C67B-94A3-F106-0B10CEE411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17</a:t>
            </a:fld>
            <a:endParaRPr lang="en-US" dirty="0">
              <a:solidFill>
                <a:schemeClr val="bg1"/>
              </a:solidFill>
            </a:endParaRPr>
          </a:p>
        </p:txBody>
      </p:sp>
      <p:sp>
        <p:nvSpPr>
          <p:cNvPr id="28" name="Text Placeholder 2">
            <a:extLst>
              <a:ext uri="{FF2B5EF4-FFF2-40B4-BE49-F238E27FC236}">
                <a16:creationId xmlns:a16="http://schemas.microsoft.com/office/drawing/2014/main" id="{0787354A-ACDC-FA95-C647-FFA77C1DE09E}"/>
              </a:ext>
            </a:extLst>
          </p:cNvPr>
          <p:cNvSpPr>
            <a:spLocks noGrp="1"/>
          </p:cNvSpPr>
          <p:nvPr>
            <p:ph type="body" idx="1"/>
          </p:nvPr>
        </p:nvSpPr>
        <p:spPr>
          <a:xfrm>
            <a:off x="1334392" y="1905155"/>
            <a:ext cx="10719797" cy="4406754"/>
          </a:xfrm>
        </p:spPr>
        <p:txBody>
          <a:bodyPr>
            <a:noAutofit/>
          </a:bodyPr>
          <a:lstStyle/>
          <a:p>
            <a:pPr marL="511175" indent="-168275">
              <a:buClr>
                <a:srgbClr val="194A6B"/>
              </a:buClr>
              <a:buSzPct val="100000"/>
            </a:pPr>
            <a:r>
              <a:rPr lang="en-US" sz="2500" b="1" dirty="0">
                <a:solidFill>
                  <a:srgbClr val="194A6B"/>
                </a:solidFill>
              </a:rPr>
              <a:t>100%</a:t>
            </a:r>
            <a:r>
              <a:rPr lang="en-US" sz="2500" dirty="0">
                <a:solidFill>
                  <a:srgbClr val="194A6B"/>
                </a:solidFill>
              </a:rPr>
              <a:t> of districts completed a District Reading Improvement Plan </a:t>
            </a:r>
            <a:br>
              <a:rPr lang="en-US" sz="2500" dirty="0">
                <a:solidFill>
                  <a:srgbClr val="194A6B"/>
                </a:solidFill>
              </a:rPr>
            </a:br>
            <a:r>
              <a:rPr lang="en-US" sz="2500" dirty="0">
                <a:solidFill>
                  <a:srgbClr val="194A6B"/>
                </a:solidFill>
              </a:rPr>
              <a:t>aligned to MTSS and literacy improvement efforts</a:t>
            </a:r>
          </a:p>
          <a:p>
            <a:pPr marL="342900" indent="0">
              <a:buClr>
                <a:srgbClr val="194A6B"/>
              </a:buClr>
              <a:buSzPct val="100000"/>
              <a:buNone/>
            </a:pPr>
            <a:endParaRPr lang="en-US" sz="2500" dirty="0">
              <a:solidFill>
                <a:srgbClr val="194A6B"/>
              </a:solidFill>
            </a:endParaRPr>
          </a:p>
          <a:p>
            <a:pPr marL="511175" indent="-168275">
              <a:buClr>
                <a:srgbClr val="194A6B"/>
              </a:buClr>
              <a:buSzPct val="100000"/>
            </a:pPr>
            <a:r>
              <a:rPr lang="en-US" sz="2500" dirty="0">
                <a:solidFill>
                  <a:srgbClr val="194A6B"/>
                </a:solidFill>
              </a:rPr>
              <a:t>Department Reading Program (DRP) Implementation:</a:t>
            </a:r>
          </a:p>
          <a:p>
            <a:pPr marL="1371600" lvl="1" indent="-171450">
              <a:lnSpc>
                <a:spcPct val="100000"/>
              </a:lnSpc>
              <a:buClr>
                <a:srgbClr val="194A6B"/>
              </a:buClr>
              <a:buSzPct val="100000"/>
              <a:buFont typeface="Arial" panose="020B0604020202020204" pitchFamily="34" charset="0"/>
              <a:buChar char="•"/>
            </a:pPr>
            <a:r>
              <a:rPr lang="en-US" sz="2500" b="1" dirty="0">
                <a:solidFill>
                  <a:srgbClr val="194A6B"/>
                </a:solidFill>
              </a:rPr>
              <a:t>Year 1 </a:t>
            </a:r>
            <a:r>
              <a:rPr lang="en-US" sz="2500" dirty="0">
                <a:solidFill>
                  <a:srgbClr val="194A6B"/>
                </a:solidFill>
              </a:rPr>
              <a:t>(2024–25): </a:t>
            </a:r>
            <a:r>
              <a:rPr lang="en-US" sz="2500" b="1" dirty="0">
                <a:solidFill>
                  <a:srgbClr val="194A6B"/>
                </a:solidFill>
              </a:rPr>
              <a:t>18</a:t>
            </a:r>
            <a:r>
              <a:rPr lang="en-US" sz="2500" dirty="0">
                <a:solidFill>
                  <a:srgbClr val="194A6B"/>
                </a:solidFill>
              </a:rPr>
              <a:t> schools across</a:t>
            </a:r>
            <a:r>
              <a:rPr lang="en-US" sz="2500" b="1" dirty="0">
                <a:solidFill>
                  <a:srgbClr val="194A6B"/>
                </a:solidFill>
              </a:rPr>
              <a:t> 7 </a:t>
            </a:r>
            <a:r>
              <a:rPr lang="en-US" sz="2500" dirty="0">
                <a:solidFill>
                  <a:srgbClr val="194A6B"/>
                </a:solidFill>
              </a:rPr>
              <a:t>districts</a:t>
            </a:r>
          </a:p>
          <a:p>
            <a:pPr marL="1371600" lvl="1" indent="-171450">
              <a:lnSpc>
                <a:spcPct val="100000"/>
              </a:lnSpc>
              <a:buClr>
                <a:srgbClr val="194A6B"/>
              </a:buClr>
              <a:buSzPct val="100000"/>
              <a:buFont typeface="Arial" panose="020B0604020202020204" pitchFamily="34" charset="0"/>
              <a:buChar char="•"/>
            </a:pPr>
            <a:r>
              <a:rPr lang="en-US" sz="2500" b="1" dirty="0">
                <a:solidFill>
                  <a:srgbClr val="194A6B"/>
                </a:solidFill>
              </a:rPr>
              <a:t>Year 2 </a:t>
            </a:r>
            <a:r>
              <a:rPr lang="en-US" sz="2500" dirty="0">
                <a:solidFill>
                  <a:srgbClr val="194A6B"/>
                </a:solidFill>
              </a:rPr>
              <a:t>(2025–26): </a:t>
            </a:r>
            <a:r>
              <a:rPr lang="en-US" sz="2500" b="1" dirty="0">
                <a:solidFill>
                  <a:srgbClr val="194A6B"/>
                </a:solidFill>
              </a:rPr>
              <a:t>42</a:t>
            </a:r>
            <a:r>
              <a:rPr lang="en-US" sz="2500" dirty="0">
                <a:solidFill>
                  <a:srgbClr val="194A6B"/>
                </a:solidFill>
              </a:rPr>
              <a:t> schools across</a:t>
            </a:r>
            <a:r>
              <a:rPr lang="en-US" sz="2500" b="1" dirty="0">
                <a:solidFill>
                  <a:srgbClr val="194A6B"/>
                </a:solidFill>
              </a:rPr>
              <a:t> 7 </a:t>
            </a:r>
            <a:r>
              <a:rPr lang="en-US" sz="2500" dirty="0">
                <a:solidFill>
                  <a:srgbClr val="194A6B"/>
                </a:solidFill>
              </a:rPr>
              <a:t>districts</a:t>
            </a:r>
          </a:p>
          <a:p>
            <a:pPr marL="1371600" lvl="1" indent="-171450">
              <a:lnSpc>
                <a:spcPct val="100000"/>
              </a:lnSpc>
              <a:buClr>
                <a:srgbClr val="194A6B"/>
              </a:buClr>
              <a:buSzPct val="100000"/>
              <a:buFont typeface="Arial" panose="020B0604020202020204" pitchFamily="34" charset="0"/>
              <a:buChar char="•"/>
            </a:pPr>
            <a:r>
              <a:rPr lang="en-US" sz="2500" b="1" dirty="0">
                <a:solidFill>
                  <a:srgbClr val="194A6B"/>
                </a:solidFill>
              </a:rPr>
              <a:t>Year 3 </a:t>
            </a:r>
            <a:r>
              <a:rPr lang="en-US" sz="2500" dirty="0">
                <a:solidFill>
                  <a:srgbClr val="194A6B"/>
                </a:solidFill>
              </a:rPr>
              <a:t>(2026-27): </a:t>
            </a:r>
            <a:r>
              <a:rPr lang="en-US" sz="2500" b="1" dirty="0">
                <a:solidFill>
                  <a:srgbClr val="194A6B"/>
                </a:solidFill>
              </a:rPr>
              <a:t>50</a:t>
            </a:r>
            <a:r>
              <a:rPr lang="en-US" sz="2500" dirty="0">
                <a:solidFill>
                  <a:srgbClr val="194A6B"/>
                </a:solidFill>
              </a:rPr>
              <a:t> schools across </a:t>
            </a:r>
            <a:r>
              <a:rPr lang="en-US" sz="2500" b="1" dirty="0">
                <a:solidFill>
                  <a:srgbClr val="194A6B"/>
                </a:solidFill>
              </a:rPr>
              <a:t>7</a:t>
            </a:r>
            <a:r>
              <a:rPr lang="en-US" sz="2500" dirty="0">
                <a:solidFill>
                  <a:srgbClr val="194A6B"/>
                </a:solidFill>
              </a:rPr>
              <a:t> districts</a:t>
            </a:r>
          </a:p>
          <a:p>
            <a:pPr marL="1200150" lvl="1" indent="0">
              <a:lnSpc>
                <a:spcPct val="100000"/>
              </a:lnSpc>
              <a:buClr>
                <a:srgbClr val="194A6B"/>
              </a:buClr>
              <a:buSzPct val="100000"/>
              <a:buNone/>
            </a:pPr>
            <a:endParaRPr lang="en-US" sz="2500" dirty="0">
              <a:solidFill>
                <a:srgbClr val="194A6B"/>
              </a:solidFill>
            </a:endParaRPr>
          </a:p>
          <a:p>
            <a:pPr marL="511175" lvl="1" indent="-166688">
              <a:lnSpc>
                <a:spcPct val="100000"/>
              </a:lnSpc>
              <a:buClr>
                <a:srgbClr val="194A6B"/>
              </a:buClr>
              <a:buSzPct val="100000"/>
              <a:buFont typeface="Arial" panose="020B0604020202020204" pitchFamily="34" charset="0"/>
              <a:buChar char="•"/>
            </a:pPr>
            <a:r>
              <a:rPr lang="en-US" sz="2500" dirty="0">
                <a:solidFill>
                  <a:srgbClr val="194A6B"/>
                </a:solidFill>
              </a:rPr>
              <a:t> </a:t>
            </a:r>
            <a:r>
              <a:rPr lang="en-US" sz="2500" b="1" dirty="0">
                <a:solidFill>
                  <a:srgbClr val="194A6B"/>
                </a:solidFill>
              </a:rPr>
              <a:t>24 </a:t>
            </a:r>
            <a:r>
              <a:rPr lang="en-US" sz="2500" dirty="0">
                <a:solidFill>
                  <a:srgbClr val="194A6B"/>
                </a:solidFill>
              </a:rPr>
              <a:t>district/site visits were completed by Reading Specialists as </a:t>
            </a:r>
            <a:br>
              <a:rPr lang="en-US" sz="2500" dirty="0">
                <a:solidFill>
                  <a:srgbClr val="194A6B"/>
                </a:solidFill>
              </a:rPr>
            </a:br>
            <a:r>
              <a:rPr lang="en-US" sz="2500" dirty="0">
                <a:solidFill>
                  <a:srgbClr val="194A6B"/>
                </a:solidFill>
              </a:rPr>
              <a:t>part of DRP support</a:t>
            </a:r>
          </a:p>
        </p:txBody>
      </p:sp>
      <p:pic>
        <p:nvPicPr>
          <p:cNvPr id="30" name="Graphic 29" descr="Storytelling with solid fill">
            <a:extLst>
              <a:ext uri="{FF2B5EF4-FFF2-40B4-BE49-F238E27FC236}">
                <a16:creationId xmlns:a16="http://schemas.microsoft.com/office/drawing/2014/main" id="{B9E187B9-4D7D-541A-1EE6-DB65145E416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46906" y="237249"/>
            <a:ext cx="436848" cy="436848"/>
          </a:xfrm>
          <a:prstGeom prst="rect">
            <a:avLst/>
          </a:prstGeom>
        </p:spPr>
      </p:pic>
      <p:pic>
        <p:nvPicPr>
          <p:cNvPr id="3" name="Graphic 2" descr="Vlog with solid fill">
            <a:extLst>
              <a:ext uri="{FF2B5EF4-FFF2-40B4-BE49-F238E27FC236}">
                <a16:creationId xmlns:a16="http://schemas.microsoft.com/office/drawing/2014/main" id="{1ED4AF96-12B2-8939-9152-71B56FBDB4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4" name="Graphic 3" descr="Idea with solid fill">
            <a:extLst>
              <a:ext uri="{FF2B5EF4-FFF2-40B4-BE49-F238E27FC236}">
                <a16:creationId xmlns:a16="http://schemas.microsoft.com/office/drawing/2014/main" id="{305AA6D5-F02C-BEC3-7561-C998B8CA74F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6" name="Graphic 5" descr="Classroom with solid fill">
            <a:extLst>
              <a:ext uri="{FF2B5EF4-FFF2-40B4-BE49-F238E27FC236}">
                <a16:creationId xmlns:a16="http://schemas.microsoft.com/office/drawing/2014/main" id="{4E5EAC84-D2F0-FE99-D3DE-942D4494AD6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7" name="Graphic 6" descr="Aspiration with solid fill">
            <a:extLst>
              <a:ext uri="{FF2B5EF4-FFF2-40B4-BE49-F238E27FC236}">
                <a16:creationId xmlns:a16="http://schemas.microsoft.com/office/drawing/2014/main" id="{CFF4BED8-C419-B3B6-E60B-4B8226A784F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8" name="Graphic 7" descr="Bus with solid fill">
            <a:extLst>
              <a:ext uri="{FF2B5EF4-FFF2-40B4-BE49-F238E27FC236}">
                <a16:creationId xmlns:a16="http://schemas.microsoft.com/office/drawing/2014/main" id="{141510B2-1176-C034-E852-92365366188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279" y="2465456"/>
            <a:ext cx="484352" cy="484352"/>
          </a:xfrm>
          <a:prstGeom prst="rect">
            <a:avLst/>
          </a:prstGeom>
        </p:spPr>
      </p:pic>
      <p:pic>
        <p:nvPicPr>
          <p:cNvPr id="11" name="Graphic 10" descr="Clipboard Partially Crossed with solid fill">
            <a:extLst>
              <a:ext uri="{FF2B5EF4-FFF2-40B4-BE49-F238E27FC236}">
                <a16:creationId xmlns:a16="http://schemas.microsoft.com/office/drawing/2014/main" id="{363B67FB-6F6D-EA77-1F47-14B3B976877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606" y="1967369"/>
            <a:ext cx="460528" cy="460528"/>
          </a:xfrm>
          <a:prstGeom prst="rect">
            <a:avLst/>
          </a:prstGeom>
        </p:spPr>
      </p:pic>
      <p:pic>
        <p:nvPicPr>
          <p:cNvPr id="12" name="Graphic 11" descr="Abacus with solid fill">
            <a:extLst>
              <a:ext uri="{FF2B5EF4-FFF2-40B4-BE49-F238E27FC236}">
                <a16:creationId xmlns:a16="http://schemas.microsoft.com/office/drawing/2014/main" id="{8129C7E4-779E-243C-6E47-35E3A61D08E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5583" y="1488446"/>
            <a:ext cx="416709" cy="416709"/>
          </a:xfrm>
          <a:prstGeom prst="rect">
            <a:avLst/>
          </a:prstGeom>
        </p:spPr>
      </p:pic>
      <p:pic>
        <p:nvPicPr>
          <p:cNvPr id="13" name="Graphic 12" descr="Schoolhouse with solid fill">
            <a:extLst>
              <a:ext uri="{FF2B5EF4-FFF2-40B4-BE49-F238E27FC236}">
                <a16:creationId xmlns:a16="http://schemas.microsoft.com/office/drawing/2014/main" id="{36C31E2B-5B2C-673A-1921-06B85A882F1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58094" y="919890"/>
            <a:ext cx="525000" cy="525000"/>
          </a:xfrm>
          <a:prstGeom prst="rect">
            <a:avLst/>
          </a:prstGeom>
        </p:spPr>
      </p:pic>
      <p:pic>
        <p:nvPicPr>
          <p:cNvPr id="16" name="Graphic 15" descr="Cycle with people with solid fill">
            <a:extLst>
              <a:ext uri="{FF2B5EF4-FFF2-40B4-BE49-F238E27FC236}">
                <a16:creationId xmlns:a16="http://schemas.microsoft.com/office/drawing/2014/main" id="{481075BF-7F8A-1A25-4D24-B83C71A179C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41739" y="5446981"/>
            <a:ext cx="585423" cy="585423"/>
          </a:xfrm>
          <a:prstGeom prst="rect">
            <a:avLst/>
          </a:prstGeom>
        </p:spPr>
      </p:pic>
      <p:pic>
        <p:nvPicPr>
          <p:cNvPr id="17" name="Graphic 16" descr="Mathematics with solid fill">
            <a:extLst>
              <a:ext uri="{FF2B5EF4-FFF2-40B4-BE49-F238E27FC236}">
                <a16:creationId xmlns:a16="http://schemas.microsoft.com/office/drawing/2014/main" id="{ECB48D62-7C27-A9EA-ED8E-0D60C81346D6}"/>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31899" y="5987142"/>
            <a:ext cx="429721" cy="429721"/>
          </a:xfrm>
          <a:prstGeom prst="rect">
            <a:avLst/>
          </a:prstGeom>
        </p:spPr>
      </p:pic>
      <p:pic>
        <p:nvPicPr>
          <p:cNvPr id="18" name="Graphic 17">
            <a:extLst>
              <a:ext uri="{FF2B5EF4-FFF2-40B4-BE49-F238E27FC236}">
                <a16:creationId xmlns:a16="http://schemas.microsoft.com/office/drawing/2014/main" id="{5C5362ED-0458-00FB-EE5C-B8E84D1DC6A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47007" y="523828"/>
            <a:ext cx="428194" cy="263436"/>
          </a:xfrm>
          <a:prstGeom prst="rect">
            <a:avLst/>
          </a:prstGeom>
        </p:spPr>
      </p:pic>
      <p:sp>
        <p:nvSpPr>
          <p:cNvPr id="19" name="TextBox 18">
            <a:extLst>
              <a:ext uri="{FF2B5EF4-FFF2-40B4-BE49-F238E27FC236}">
                <a16:creationId xmlns:a16="http://schemas.microsoft.com/office/drawing/2014/main" id="{561A8324-9FE0-8F2A-D0CA-2F4DA93F9C1B}"/>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20" name="Graphic 19" descr="Speech with solid fill">
            <a:extLst>
              <a:ext uri="{FF2B5EF4-FFF2-40B4-BE49-F238E27FC236}">
                <a16:creationId xmlns:a16="http://schemas.microsoft.com/office/drawing/2014/main" id="{E64D2458-A897-761D-6B3C-9FFA65896BC0}"/>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253183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80DC-9879-50BF-72E9-5CEFB070C36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0F821CC-3134-6AD1-92B8-C02565F7D405}"/>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B40FC1-A50E-3B08-2679-E78F46B302E6}"/>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73D2FFAA-D6A4-9EB5-8C91-4DD0C0805C68}"/>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DF853159-8A14-4F7B-8FB7-3583EADA5E26}"/>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Teachers are Alaska Reads Act Endorsed</a:t>
            </a:r>
          </a:p>
        </p:txBody>
      </p:sp>
      <p:sp>
        <p:nvSpPr>
          <p:cNvPr id="34" name="Oval 33">
            <a:extLst>
              <a:ext uri="{FF2B5EF4-FFF2-40B4-BE49-F238E27FC236}">
                <a16:creationId xmlns:a16="http://schemas.microsoft.com/office/drawing/2014/main" id="{2ED61D3B-9EEF-AA50-F5A1-443DC2DC6D91}"/>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187C6001-C284-CD5C-0754-0D092A6B88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18</a:t>
            </a:fld>
            <a:endParaRPr lang="en-US" dirty="0">
              <a:solidFill>
                <a:schemeClr val="bg1"/>
              </a:solidFill>
            </a:endParaRPr>
          </a:p>
        </p:txBody>
      </p:sp>
      <p:sp>
        <p:nvSpPr>
          <p:cNvPr id="35" name="Text Placeholder 2">
            <a:extLst>
              <a:ext uri="{FF2B5EF4-FFF2-40B4-BE49-F238E27FC236}">
                <a16:creationId xmlns:a16="http://schemas.microsoft.com/office/drawing/2014/main" id="{DA2EC01E-3EEB-972A-91C3-2E496265881A}"/>
              </a:ext>
            </a:extLst>
          </p:cNvPr>
          <p:cNvSpPr>
            <a:spLocks noGrp="1"/>
          </p:cNvSpPr>
          <p:nvPr>
            <p:ph type="body" idx="1"/>
          </p:nvPr>
        </p:nvSpPr>
        <p:spPr>
          <a:xfrm>
            <a:off x="1473650" y="1745538"/>
            <a:ext cx="10457680" cy="5112462"/>
          </a:xfrm>
        </p:spPr>
        <p:txBody>
          <a:bodyPr>
            <a:noAutofit/>
          </a:bodyPr>
          <a:lstStyle/>
          <a:p>
            <a:pPr marL="0" indent="0">
              <a:lnSpc>
                <a:spcPct val="100000"/>
              </a:lnSpc>
              <a:buNone/>
            </a:pPr>
            <a:r>
              <a:rPr lang="en-US" sz="2500" dirty="0">
                <a:solidFill>
                  <a:srgbClr val="194A6B"/>
                </a:solidFill>
              </a:rPr>
              <a:t>A total of </a:t>
            </a:r>
            <a:r>
              <a:rPr lang="en-US" sz="2500" b="1" dirty="0">
                <a:solidFill>
                  <a:srgbClr val="194A6B"/>
                </a:solidFill>
              </a:rPr>
              <a:t>5,163</a:t>
            </a:r>
            <a:r>
              <a:rPr lang="en-US" sz="2500" dirty="0">
                <a:solidFill>
                  <a:srgbClr val="194A6B"/>
                </a:solidFill>
              </a:rPr>
              <a:t> endorsements have been issued under the Alaska Reads Act</a:t>
            </a:r>
          </a:p>
          <a:p>
            <a:pPr marL="628650" indent="-166688">
              <a:lnSpc>
                <a:spcPct val="100000"/>
              </a:lnSpc>
              <a:buClr>
                <a:srgbClr val="194A6B"/>
              </a:buClr>
              <a:buSzPct val="100000"/>
            </a:pPr>
            <a:r>
              <a:rPr lang="en-US" sz="2500" b="1" dirty="0">
                <a:solidFill>
                  <a:srgbClr val="194A6B"/>
                </a:solidFill>
              </a:rPr>
              <a:t>4,180</a:t>
            </a:r>
            <a:r>
              <a:rPr lang="en-US" sz="2500" dirty="0">
                <a:solidFill>
                  <a:srgbClr val="194A6B"/>
                </a:solidFill>
              </a:rPr>
              <a:t> K–3 Teacher Endorsements</a:t>
            </a:r>
          </a:p>
          <a:p>
            <a:pPr marL="628650" indent="-166688">
              <a:lnSpc>
                <a:spcPct val="100000"/>
              </a:lnSpc>
              <a:buClr>
                <a:srgbClr val="194A6B"/>
              </a:buClr>
              <a:buSzPct val="100000"/>
            </a:pPr>
            <a:r>
              <a:rPr lang="en-US" sz="2500" b="1" dirty="0">
                <a:solidFill>
                  <a:srgbClr val="194A6B"/>
                </a:solidFill>
              </a:rPr>
              <a:t>655</a:t>
            </a:r>
            <a:r>
              <a:rPr lang="en-US" sz="2500" dirty="0">
                <a:solidFill>
                  <a:srgbClr val="194A6B"/>
                </a:solidFill>
              </a:rPr>
              <a:t> K–3 Administrator Endorsements</a:t>
            </a:r>
          </a:p>
          <a:p>
            <a:pPr marL="628650" indent="-166688">
              <a:lnSpc>
                <a:spcPct val="100000"/>
              </a:lnSpc>
              <a:buClr>
                <a:srgbClr val="194A6B"/>
              </a:buClr>
              <a:buSzPct val="100000"/>
            </a:pPr>
            <a:r>
              <a:rPr lang="en-US" sz="2500" b="1" dirty="0">
                <a:solidFill>
                  <a:srgbClr val="194A6B"/>
                </a:solidFill>
              </a:rPr>
              <a:t>220</a:t>
            </a:r>
            <a:r>
              <a:rPr lang="en-US" sz="2500" dirty="0">
                <a:solidFill>
                  <a:srgbClr val="194A6B"/>
                </a:solidFill>
              </a:rPr>
              <a:t> Reading Teacher Endorsements</a:t>
            </a:r>
          </a:p>
          <a:p>
            <a:pPr marL="628650" indent="-166688">
              <a:lnSpc>
                <a:spcPct val="100000"/>
              </a:lnSpc>
              <a:buClr>
                <a:srgbClr val="194A6B"/>
              </a:buClr>
              <a:buSzPct val="100000"/>
            </a:pPr>
            <a:r>
              <a:rPr lang="en-US" sz="2500" b="1" dirty="0">
                <a:solidFill>
                  <a:srgbClr val="194A6B"/>
                </a:solidFill>
              </a:rPr>
              <a:t>108</a:t>
            </a:r>
            <a:r>
              <a:rPr lang="en-US" sz="2500" dirty="0">
                <a:solidFill>
                  <a:srgbClr val="194A6B"/>
                </a:solidFill>
              </a:rPr>
              <a:t> Early Education Lead Endorsements</a:t>
            </a:r>
          </a:p>
          <a:p>
            <a:pPr>
              <a:lnSpc>
                <a:spcPct val="100000"/>
              </a:lnSpc>
              <a:buNone/>
            </a:pPr>
            <a:r>
              <a:rPr lang="en-US" sz="2500" dirty="0">
                <a:solidFill>
                  <a:srgbClr val="194A6B"/>
                </a:solidFill>
              </a:rPr>
              <a:t>Of those:</a:t>
            </a:r>
          </a:p>
          <a:p>
            <a:pPr marL="628650" indent="-166688">
              <a:lnSpc>
                <a:spcPct val="100000"/>
              </a:lnSpc>
              <a:buClr>
                <a:srgbClr val="194A6B"/>
              </a:buClr>
              <a:buSzPct val="100000"/>
              <a:buFont typeface="Arial" panose="020B0604020202020204" pitchFamily="34" charset="0"/>
              <a:buChar char="•"/>
            </a:pPr>
            <a:r>
              <a:rPr lang="en-US" sz="2500" b="1" dirty="0">
                <a:solidFill>
                  <a:srgbClr val="194A6B"/>
                </a:solidFill>
              </a:rPr>
              <a:t>3,452</a:t>
            </a:r>
            <a:r>
              <a:rPr lang="en-US" sz="2500" dirty="0">
                <a:solidFill>
                  <a:srgbClr val="194A6B"/>
                </a:solidFill>
              </a:rPr>
              <a:t> are currently active</a:t>
            </a:r>
          </a:p>
          <a:p>
            <a:pPr marL="628650" indent="-166688">
              <a:lnSpc>
                <a:spcPct val="100000"/>
              </a:lnSpc>
              <a:buClr>
                <a:srgbClr val="194A6B"/>
              </a:buClr>
              <a:buSzPct val="100000"/>
              <a:buFont typeface="Arial" panose="020B0604020202020204" pitchFamily="34" charset="0"/>
              <a:buChar char="•"/>
            </a:pPr>
            <a:r>
              <a:rPr lang="en-US" sz="2500" b="1" dirty="0">
                <a:solidFill>
                  <a:srgbClr val="194A6B"/>
                </a:solidFill>
              </a:rPr>
              <a:t>131</a:t>
            </a:r>
            <a:r>
              <a:rPr lang="en-US" sz="2500" dirty="0">
                <a:solidFill>
                  <a:srgbClr val="194A6B"/>
                </a:solidFill>
              </a:rPr>
              <a:t> are pending renewal or extension</a:t>
            </a:r>
          </a:p>
        </p:txBody>
      </p:sp>
      <p:pic>
        <p:nvPicPr>
          <p:cNvPr id="29" name="Graphic 28" descr="Diploma roll with solid fill">
            <a:extLst>
              <a:ext uri="{FF2B5EF4-FFF2-40B4-BE49-F238E27FC236}">
                <a16:creationId xmlns:a16="http://schemas.microsoft.com/office/drawing/2014/main" id="{0C2D3670-1F71-123D-29B7-0F305FD6906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778" y="209509"/>
            <a:ext cx="598368" cy="598368"/>
          </a:xfrm>
          <a:prstGeom prst="rect">
            <a:avLst/>
          </a:prstGeom>
        </p:spPr>
      </p:pic>
      <p:pic>
        <p:nvPicPr>
          <p:cNvPr id="3" name="Graphic 2" descr="Vlog with solid fill">
            <a:extLst>
              <a:ext uri="{FF2B5EF4-FFF2-40B4-BE49-F238E27FC236}">
                <a16:creationId xmlns:a16="http://schemas.microsoft.com/office/drawing/2014/main" id="{8D53407F-E2F5-33BB-DBAC-62F0CE4C40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4" name="Graphic 3" descr="Idea with solid fill">
            <a:extLst>
              <a:ext uri="{FF2B5EF4-FFF2-40B4-BE49-F238E27FC236}">
                <a16:creationId xmlns:a16="http://schemas.microsoft.com/office/drawing/2014/main" id="{C793C308-5F3C-644E-2749-00CF10EC4F4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6" name="Graphic 5" descr="Classroom with solid fill">
            <a:extLst>
              <a:ext uri="{FF2B5EF4-FFF2-40B4-BE49-F238E27FC236}">
                <a16:creationId xmlns:a16="http://schemas.microsoft.com/office/drawing/2014/main" id="{DBE710D5-1BE7-E893-A741-2E437C07092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7" name="Graphic 6" descr="Aspiration with solid fill">
            <a:extLst>
              <a:ext uri="{FF2B5EF4-FFF2-40B4-BE49-F238E27FC236}">
                <a16:creationId xmlns:a16="http://schemas.microsoft.com/office/drawing/2014/main" id="{7192542E-E63D-315E-69DF-F1F33B5F418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8" name="Graphic 7" descr="Bus with solid fill">
            <a:extLst>
              <a:ext uri="{FF2B5EF4-FFF2-40B4-BE49-F238E27FC236}">
                <a16:creationId xmlns:a16="http://schemas.microsoft.com/office/drawing/2014/main" id="{01369E3B-DCD6-308E-B3B2-B98017A6672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279" y="2465456"/>
            <a:ext cx="484352" cy="484352"/>
          </a:xfrm>
          <a:prstGeom prst="rect">
            <a:avLst/>
          </a:prstGeom>
        </p:spPr>
      </p:pic>
      <p:pic>
        <p:nvPicPr>
          <p:cNvPr id="11" name="Graphic 10" descr="Clipboard Partially Crossed with solid fill">
            <a:extLst>
              <a:ext uri="{FF2B5EF4-FFF2-40B4-BE49-F238E27FC236}">
                <a16:creationId xmlns:a16="http://schemas.microsoft.com/office/drawing/2014/main" id="{A90F0E94-035F-17D0-EA36-D3B48DC0B36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606" y="1967369"/>
            <a:ext cx="460528" cy="460528"/>
          </a:xfrm>
          <a:prstGeom prst="rect">
            <a:avLst/>
          </a:prstGeom>
        </p:spPr>
      </p:pic>
      <p:pic>
        <p:nvPicPr>
          <p:cNvPr id="12" name="Graphic 11" descr="Abacus with solid fill">
            <a:extLst>
              <a:ext uri="{FF2B5EF4-FFF2-40B4-BE49-F238E27FC236}">
                <a16:creationId xmlns:a16="http://schemas.microsoft.com/office/drawing/2014/main" id="{F3EBB25F-CCAC-5FEE-7CAC-B0675BBC930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5583" y="1488446"/>
            <a:ext cx="416709" cy="416709"/>
          </a:xfrm>
          <a:prstGeom prst="rect">
            <a:avLst/>
          </a:prstGeom>
        </p:spPr>
      </p:pic>
      <p:pic>
        <p:nvPicPr>
          <p:cNvPr id="16" name="Graphic 15" descr="Cycle with people with solid fill">
            <a:extLst>
              <a:ext uri="{FF2B5EF4-FFF2-40B4-BE49-F238E27FC236}">
                <a16:creationId xmlns:a16="http://schemas.microsoft.com/office/drawing/2014/main" id="{23511A9C-135F-D73E-ED11-C9383D72DDE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41739" y="5446981"/>
            <a:ext cx="585423" cy="585423"/>
          </a:xfrm>
          <a:prstGeom prst="rect">
            <a:avLst/>
          </a:prstGeom>
        </p:spPr>
      </p:pic>
      <p:pic>
        <p:nvPicPr>
          <p:cNvPr id="17" name="Graphic 16" descr="Mathematics with solid fill">
            <a:extLst>
              <a:ext uri="{FF2B5EF4-FFF2-40B4-BE49-F238E27FC236}">
                <a16:creationId xmlns:a16="http://schemas.microsoft.com/office/drawing/2014/main" id="{2BCB97A8-33A5-8058-102B-7DEE428352E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31899" y="5987142"/>
            <a:ext cx="429721" cy="429721"/>
          </a:xfrm>
          <a:prstGeom prst="rect">
            <a:avLst/>
          </a:prstGeom>
        </p:spPr>
      </p:pic>
      <p:pic>
        <p:nvPicPr>
          <p:cNvPr id="21" name="Graphic 20" descr="Storytelling with solid fill">
            <a:extLst>
              <a:ext uri="{FF2B5EF4-FFF2-40B4-BE49-F238E27FC236}">
                <a16:creationId xmlns:a16="http://schemas.microsoft.com/office/drawing/2014/main" id="{8E386B45-C277-0A38-C269-772E63E0B18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51201" y="913310"/>
            <a:ext cx="390755" cy="390755"/>
          </a:xfrm>
          <a:prstGeom prst="rect">
            <a:avLst/>
          </a:prstGeom>
        </p:spPr>
      </p:pic>
      <p:pic>
        <p:nvPicPr>
          <p:cNvPr id="22" name="Graphic 21">
            <a:extLst>
              <a:ext uri="{FF2B5EF4-FFF2-40B4-BE49-F238E27FC236}">
                <a16:creationId xmlns:a16="http://schemas.microsoft.com/office/drawing/2014/main" id="{707B84CF-F81D-C008-0EFC-A3910444311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47007" y="523828"/>
            <a:ext cx="428194" cy="263436"/>
          </a:xfrm>
          <a:prstGeom prst="rect">
            <a:avLst/>
          </a:prstGeom>
        </p:spPr>
      </p:pic>
      <p:sp>
        <p:nvSpPr>
          <p:cNvPr id="23" name="TextBox 22">
            <a:extLst>
              <a:ext uri="{FF2B5EF4-FFF2-40B4-BE49-F238E27FC236}">
                <a16:creationId xmlns:a16="http://schemas.microsoft.com/office/drawing/2014/main" id="{5B805B81-2C75-87CA-E17A-04E898709935}"/>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24" name="Graphic 23" descr="Speech with solid fill">
            <a:extLst>
              <a:ext uri="{FF2B5EF4-FFF2-40B4-BE49-F238E27FC236}">
                <a16:creationId xmlns:a16="http://schemas.microsoft.com/office/drawing/2014/main" id="{A501A116-E133-FCF8-790A-5A008D33681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867991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A223A-345C-6188-79F9-204EFC6EAC3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0A52747-921E-892D-7453-8904402AA06C}"/>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BCBB953-864D-AFC2-D8FA-4B08C45F00AD}"/>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EE1EA1AA-2B31-1E3E-ED7E-549BA1E556B9}"/>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34567BF9-CA48-4341-2F00-1BB275D135F8}"/>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Alaska’s Migratory Children Fish, A lot</a:t>
            </a:r>
          </a:p>
        </p:txBody>
      </p:sp>
      <p:sp>
        <p:nvSpPr>
          <p:cNvPr id="34" name="Oval 33">
            <a:extLst>
              <a:ext uri="{FF2B5EF4-FFF2-40B4-BE49-F238E27FC236}">
                <a16:creationId xmlns:a16="http://schemas.microsoft.com/office/drawing/2014/main" id="{2720A22C-D3A3-DE9F-851D-3A0DA4FB7DB5}"/>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007B910-4A81-ACD6-F21F-14A1438ACF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19</a:t>
            </a:fld>
            <a:endParaRPr lang="en-US" dirty="0">
              <a:solidFill>
                <a:schemeClr val="bg1"/>
              </a:solidFill>
            </a:endParaRPr>
          </a:p>
        </p:txBody>
      </p:sp>
      <p:sp>
        <p:nvSpPr>
          <p:cNvPr id="8" name="Text Placeholder 2">
            <a:extLst>
              <a:ext uri="{FF2B5EF4-FFF2-40B4-BE49-F238E27FC236}">
                <a16:creationId xmlns:a16="http://schemas.microsoft.com/office/drawing/2014/main" id="{F4C9FE55-93E6-94E4-B09A-DF699E909F6A}"/>
              </a:ext>
            </a:extLst>
          </p:cNvPr>
          <p:cNvSpPr>
            <a:spLocks noGrp="1"/>
          </p:cNvSpPr>
          <p:nvPr>
            <p:ph type="body" idx="1"/>
          </p:nvPr>
        </p:nvSpPr>
        <p:spPr>
          <a:xfrm>
            <a:off x="1376413" y="2062954"/>
            <a:ext cx="10488957" cy="5196058"/>
          </a:xfrm>
        </p:spPr>
        <p:txBody>
          <a:bodyPr>
            <a:noAutofit/>
          </a:bodyPr>
          <a:lstStyle/>
          <a:p>
            <a:pPr indent="-115888">
              <a:lnSpc>
                <a:spcPct val="100000"/>
              </a:lnSpc>
              <a:buClr>
                <a:srgbClr val="194A6B"/>
              </a:buClr>
              <a:buSzPct val="100000"/>
              <a:buFont typeface="Arial" panose="020B0604020202020204" pitchFamily="34" charset="0"/>
              <a:buChar char="•"/>
            </a:pPr>
            <a:r>
              <a:rPr lang="en-US" sz="2500" b="1" dirty="0">
                <a:solidFill>
                  <a:srgbClr val="194A6B"/>
                </a:solidFill>
              </a:rPr>
              <a:t>15,072 </a:t>
            </a:r>
            <a:r>
              <a:rPr lang="en-US" sz="2500" dirty="0">
                <a:solidFill>
                  <a:srgbClr val="194A6B"/>
                </a:solidFill>
              </a:rPr>
              <a:t>children were identified for Title I-C for the Migratory Children program</a:t>
            </a:r>
          </a:p>
          <a:p>
            <a:pPr indent="-115888">
              <a:lnSpc>
                <a:spcPct val="100000"/>
              </a:lnSpc>
              <a:buClr>
                <a:srgbClr val="194A6B"/>
              </a:buClr>
              <a:buSzPct val="100000"/>
              <a:buFont typeface="Arial" panose="020B0604020202020204" pitchFamily="34" charset="0"/>
              <a:buChar char="•"/>
            </a:pPr>
            <a:r>
              <a:rPr lang="en-US" sz="2500" b="1" dirty="0">
                <a:solidFill>
                  <a:srgbClr val="194A6B"/>
                </a:solidFill>
              </a:rPr>
              <a:t>90% </a:t>
            </a:r>
            <a:r>
              <a:rPr lang="en-US" sz="2500" dirty="0">
                <a:solidFill>
                  <a:srgbClr val="194A6B"/>
                </a:solidFill>
              </a:rPr>
              <a:t>migratory children qualified based on personal subsistence activities</a:t>
            </a:r>
            <a:endParaRPr lang="en-US" sz="2500" b="1" dirty="0">
              <a:solidFill>
                <a:srgbClr val="194A6B"/>
              </a:solidFill>
            </a:endParaRPr>
          </a:p>
          <a:p>
            <a:pPr indent="-115888">
              <a:lnSpc>
                <a:spcPct val="100000"/>
              </a:lnSpc>
              <a:buClr>
                <a:srgbClr val="194A6B"/>
              </a:buClr>
              <a:buSzPct val="100000"/>
            </a:pPr>
            <a:r>
              <a:rPr lang="en-US" sz="2500" dirty="0">
                <a:solidFill>
                  <a:srgbClr val="194A6B"/>
                </a:solidFill>
              </a:rPr>
              <a:t>Of those, </a:t>
            </a:r>
            <a:r>
              <a:rPr lang="en-US" sz="2500" b="1" dirty="0">
                <a:solidFill>
                  <a:srgbClr val="194A6B"/>
                </a:solidFill>
              </a:rPr>
              <a:t>87% </a:t>
            </a:r>
            <a:r>
              <a:rPr lang="en-US" sz="2500" dirty="0">
                <a:solidFill>
                  <a:srgbClr val="194A6B"/>
                </a:solidFill>
              </a:rPr>
              <a:t>were subsistence fishing for salmon, halibut, whitefish, </a:t>
            </a:r>
            <a:br>
              <a:rPr lang="en-US" sz="2500" dirty="0">
                <a:solidFill>
                  <a:srgbClr val="194A6B"/>
                </a:solidFill>
              </a:rPr>
            </a:br>
            <a:r>
              <a:rPr lang="en-US" sz="2500" dirty="0">
                <a:solidFill>
                  <a:srgbClr val="194A6B"/>
                </a:solidFill>
              </a:rPr>
              <a:t>trout, and sheefish</a:t>
            </a:r>
            <a:endParaRPr lang="en-US" sz="2500" b="1" dirty="0">
              <a:solidFill>
                <a:srgbClr val="194A6B"/>
              </a:solidFill>
            </a:endParaRPr>
          </a:p>
          <a:p>
            <a:pPr indent="-115888">
              <a:lnSpc>
                <a:spcPct val="100000"/>
              </a:lnSpc>
              <a:buClr>
                <a:srgbClr val="194A6B"/>
              </a:buClr>
              <a:buSzPct val="100000"/>
            </a:pPr>
            <a:r>
              <a:rPr lang="en-US" sz="2500" dirty="0">
                <a:solidFill>
                  <a:srgbClr val="194A6B"/>
                </a:solidFill>
              </a:rPr>
              <a:t>The fish were caught by pole fishing, dip-netting, set-netting, gillnetting, and drift-netting---our families are great fishermen and women!</a:t>
            </a:r>
          </a:p>
        </p:txBody>
      </p:sp>
      <p:pic>
        <p:nvPicPr>
          <p:cNvPr id="11" name="Graphic 10">
            <a:extLst>
              <a:ext uri="{FF2B5EF4-FFF2-40B4-BE49-F238E27FC236}">
                <a16:creationId xmlns:a16="http://schemas.microsoft.com/office/drawing/2014/main" id="{831B85D0-ED25-8C20-DBB3-504E11DA1A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28569" y="228440"/>
            <a:ext cx="450849" cy="377377"/>
          </a:xfrm>
          <a:prstGeom prst="rect">
            <a:avLst/>
          </a:prstGeom>
        </p:spPr>
      </p:pic>
      <p:pic>
        <p:nvPicPr>
          <p:cNvPr id="3" name="Graphic 2" descr="Vlog with solid fill">
            <a:extLst>
              <a:ext uri="{FF2B5EF4-FFF2-40B4-BE49-F238E27FC236}">
                <a16:creationId xmlns:a16="http://schemas.microsoft.com/office/drawing/2014/main" id="{A153EBFE-349A-8CFC-07D6-ADBF13060CD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4" name="Graphic 3" descr="Idea with solid fill">
            <a:extLst>
              <a:ext uri="{FF2B5EF4-FFF2-40B4-BE49-F238E27FC236}">
                <a16:creationId xmlns:a16="http://schemas.microsoft.com/office/drawing/2014/main" id="{98F2019E-4A20-18E7-FC70-119262CC288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6" name="Graphic 5" descr="Classroom with solid fill">
            <a:extLst>
              <a:ext uri="{FF2B5EF4-FFF2-40B4-BE49-F238E27FC236}">
                <a16:creationId xmlns:a16="http://schemas.microsoft.com/office/drawing/2014/main" id="{D71B5C3F-2C59-0DB1-1092-AF0E1809BC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7" name="Graphic 6" descr="Aspiration with solid fill">
            <a:extLst>
              <a:ext uri="{FF2B5EF4-FFF2-40B4-BE49-F238E27FC236}">
                <a16:creationId xmlns:a16="http://schemas.microsoft.com/office/drawing/2014/main" id="{DD0A458D-C01C-C7BF-BC5A-CE508283C13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12" name="Graphic 11" descr="Bus with solid fill">
            <a:extLst>
              <a:ext uri="{FF2B5EF4-FFF2-40B4-BE49-F238E27FC236}">
                <a16:creationId xmlns:a16="http://schemas.microsoft.com/office/drawing/2014/main" id="{B881BE92-FBE3-E03A-D60F-7309B498AB0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279" y="2465456"/>
            <a:ext cx="484352" cy="484352"/>
          </a:xfrm>
          <a:prstGeom prst="rect">
            <a:avLst/>
          </a:prstGeom>
        </p:spPr>
      </p:pic>
      <p:pic>
        <p:nvPicPr>
          <p:cNvPr id="13" name="Graphic 12" descr="Clipboard Partially Crossed with solid fill">
            <a:extLst>
              <a:ext uri="{FF2B5EF4-FFF2-40B4-BE49-F238E27FC236}">
                <a16:creationId xmlns:a16="http://schemas.microsoft.com/office/drawing/2014/main" id="{418730A4-B67D-649F-F509-DF7D703A52B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606" y="1967369"/>
            <a:ext cx="460528" cy="460528"/>
          </a:xfrm>
          <a:prstGeom prst="rect">
            <a:avLst/>
          </a:prstGeom>
        </p:spPr>
      </p:pic>
      <p:pic>
        <p:nvPicPr>
          <p:cNvPr id="18" name="Graphic 17" descr="Cycle with people with solid fill">
            <a:extLst>
              <a:ext uri="{FF2B5EF4-FFF2-40B4-BE49-F238E27FC236}">
                <a16:creationId xmlns:a16="http://schemas.microsoft.com/office/drawing/2014/main" id="{2A66EA51-6831-76B8-30A0-55699172006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1739" y="5446981"/>
            <a:ext cx="585423" cy="585423"/>
          </a:xfrm>
          <a:prstGeom prst="rect">
            <a:avLst/>
          </a:prstGeom>
        </p:spPr>
      </p:pic>
      <p:pic>
        <p:nvPicPr>
          <p:cNvPr id="19" name="Graphic 18" descr="Mathematics with solid fill">
            <a:extLst>
              <a:ext uri="{FF2B5EF4-FFF2-40B4-BE49-F238E27FC236}">
                <a16:creationId xmlns:a16="http://schemas.microsoft.com/office/drawing/2014/main" id="{64C5F3EE-0CDC-30E8-10EE-0FBB062CBA1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31899" y="5987142"/>
            <a:ext cx="429721" cy="429721"/>
          </a:xfrm>
          <a:prstGeom prst="rect">
            <a:avLst/>
          </a:prstGeom>
        </p:spPr>
      </p:pic>
      <p:pic>
        <p:nvPicPr>
          <p:cNvPr id="20" name="Graphic 19" descr="Diploma roll with solid fill">
            <a:extLst>
              <a:ext uri="{FF2B5EF4-FFF2-40B4-BE49-F238E27FC236}">
                <a16:creationId xmlns:a16="http://schemas.microsoft.com/office/drawing/2014/main" id="{86CA0A2C-191E-DFB3-2A55-CA2765D1A51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95569" y="1367120"/>
            <a:ext cx="530390" cy="530390"/>
          </a:xfrm>
          <a:prstGeom prst="rect">
            <a:avLst/>
          </a:prstGeom>
        </p:spPr>
      </p:pic>
      <p:pic>
        <p:nvPicPr>
          <p:cNvPr id="21" name="Graphic 20" descr="Storytelling with solid fill">
            <a:extLst>
              <a:ext uri="{FF2B5EF4-FFF2-40B4-BE49-F238E27FC236}">
                <a16:creationId xmlns:a16="http://schemas.microsoft.com/office/drawing/2014/main" id="{D823EFA6-94DC-5F2F-0844-8DE4AAEF200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51201" y="913310"/>
            <a:ext cx="390755" cy="390755"/>
          </a:xfrm>
          <a:prstGeom prst="rect">
            <a:avLst/>
          </a:prstGeom>
        </p:spPr>
      </p:pic>
      <p:pic>
        <p:nvPicPr>
          <p:cNvPr id="22" name="Graphic 21">
            <a:extLst>
              <a:ext uri="{FF2B5EF4-FFF2-40B4-BE49-F238E27FC236}">
                <a16:creationId xmlns:a16="http://schemas.microsoft.com/office/drawing/2014/main" id="{5D6776E0-AA17-FF5E-46B7-2E3F1DD1C71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47007" y="523828"/>
            <a:ext cx="428194" cy="263436"/>
          </a:xfrm>
          <a:prstGeom prst="rect">
            <a:avLst/>
          </a:prstGeom>
        </p:spPr>
      </p:pic>
      <p:sp>
        <p:nvSpPr>
          <p:cNvPr id="27" name="TextBox 26">
            <a:extLst>
              <a:ext uri="{FF2B5EF4-FFF2-40B4-BE49-F238E27FC236}">
                <a16:creationId xmlns:a16="http://schemas.microsoft.com/office/drawing/2014/main" id="{903EA672-4C0F-11A0-9CAF-3AA3FFB5D175}"/>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28" name="Graphic 27" descr="Speech with solid fill">
            <a:extLst>
              <a:ext uri="{FF2B5EF4-FFF2-40B4-BE49-F238E27FC236}">
                <a16:creationId xmlns:a16="http://schemas.microsoft.com/office/drawing/2014/main" id="{1EDF40AB-D867-4F36-B099-D07206F7A50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2802405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7CB5-9E3B-081C-B198-E84199B2EDC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449893C-7952-6F77-10A7-4441B440CB42}"/>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05B179-59CF-4846-339E-9F7FFFD474C8}"/>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9467AC2E-55E3-4918-1521-E7632D06A9C1}"/>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7C2DC881-1388-5321-8359-0B1AE4537A20}"/>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DEED’s Employees Work Statewide </a:t>
            </a:r>
          </a:p>
        </p:txBody>
      </p:sp>
      <p:sp>
        <p:nvSpPr>
          <p:cNvPr id="34" name="Oval 33">
            <a:extLst>
              <a:ext uri="{FF2B5EF4-FFF2-40B4-BE49-F238E27FC236}">
                <a16:creationId xmlns:a16="http://schemas.microsoft.com/office/drawing/2014/main" id="{B2774154-A5D2-57B7-895A-EF867DC0F7A1}"/>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74DD21D-BBE7-927F-F7FE-EA2732BADA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a:t>
            </a:fld>
            <a:endParaRPr lang="en-US" dirty="0">
              <a:solidFill>
                <a:schemeClr val="bg1"/>
              </a:solidFill>
            </a:endParaRPr>
          </a:p>
        </p:txBody>
      </p:sp>
      <p:sp>
        <p:nvSpPr>
          <p:cNvPr id="8" name="Text Placeholder 2">
            <a:extLst>
              <a:ext uri="{FF2B5EF4-FFF2-40B4-BE49-F238E27FC236}">
                <a16:creationId xmlns:a16="http://schemas.microsoft.com/office/drawing/2014/main" id="{2CEDEE0D-B87A-62E2-31DD-408F13F0D610}"/>
              </a:ext>
            </a:extLst>
          </p:cNvPr>
          <p:cNvSpPr>
            <a:spLocks noGrp="1"/>
          </p:cNvSpPr>
          <p:nvPr>
            <p:ph type="body" idx="1"/>
          </p:nvPr>
        </p:nvSpPr>
        <p:spPr>
          <a:xfrm>
            <a:off x="1376413" y="1779639"/>
            <a:ext cx="10488957" cy="5288120"/>
          </a:xfrm>
        </p:spPr>
        <p:txBody>
          <a:bodyPr>
            <a:noAutofit/>
          </a:bodyPr>
          <a:lstStyle/>
          <a:p>
            <a:pPr marL="511175" indent="-168275">
              <a:lnSpc>
                <a:spcPts val="3000"/>
              </a:lnSpc>
              <a:spcBef>
                <a:spcPts val="0"/>
              </a:spcBef>
              <a:buClr>
                <a:srgbClr val="194A6B"/>
              </a:buClr>
              <a:buSzPct val="100000"/>
            </a:pPr>
            <a:r>
              <a:rPr lang="en-US" sz="2500" b="1" dirty="0">
                <a:solidFill>
                  <a:srgbClr val="194A6B"/>
                </a:solidFill>
              </a:rPr>
              <a:t>50 </a:t>
            </a:r>
            <a:r>
              <a:rPr lang="en-US" sz="2500" dirty="0">
                <a:solidFill>
                  <a:srgbClr val="194A6B"/>
                </a:solidFill>
              </a:rPr>
              <a:t>Alaska Commission on Post Secondary Education</a:t>
            </a:r>
          </a:p>
          <a:p>
            <a:pPr marL="511175" indent="-168275">
              <a:lnSpc>
                <a:spcPts val="3000"/>
              </a:lnSpc>
              <a:spcBef>
                <a:spcPts val="0"/>
              </a:spcBef>
              <a:buClr>
                <a:srgbClr val="194A6B"/>
              </a:buClr>
              <a:buSzPct val="100000"/>
            </a:pPr>
            <a:r>
              <a:rPr lang="en-US" sz="2500" b="1" dirty="0">
                <a:solidFill>
                  <a:srgbClr val="194A6B"/>
                </a:solidFill>
              </a:rPr>
              <a:t>7</a:t>
            </a:r>
            <a:r>
              <a:rPr lang="en-US" sz="2500" dirty="0">
                <a:solidFill>
                  <a:srgbClr val="194A6B"/>
                </a:solidFill>
              </a:rPr>
              <a:t> Boards and Commissions</a:t>
            </a:r>
          </a:p>
          <a:p>
            <a:pPr marL="511175" indent="-168275">
              <a:lnSpc>
                <a:spcPts val="3000"/>
              </a:lnSpc>
              <a:spcBef>
                <a:spcPts val="0"/>
              </a:spcBef>
              <a:buClr>
                <a:srgbClr val="194A6B"/>
              </a:buClr>
              <a:buSzPct val="100000"/>
            </a:pPr>
            <a:r>
              <a:rPr lang="en-US" sz="2500" b="1" dirty="0">
                <a:solidFill>
                  <a:srgbClr val="194A6B"/>
                </a:solidFill>
              </a:rPr>
              <a:t>43</a:t>
            </a:r>
            <a:r>
              <a:rPr lang="en-US" sz="2500" dirty="0">
                <a:solidFill>
                  <a:srgbClr val="194A6B"/>
                </a:solidFill>
              </a:rPr>
              <a:t> Education and Support Services</a:t>
            </a:r>
          </a:p>
          <a:p>
            <a:pPr marL="511175" indent="-168275">
              <a:lnSpc>
                <a:spcPts val="3000"/>
              </a:lnSpc>
              <a:spcBef>
                <a:spcPts val="0"/>
              </a:spcBef>
              <a:buClr>
                <a:srgbClr val="194A6B"/>
              </a:buClr>
              <a:buSzPct val="100000"/>
            </a:pPr>
            <a:r>
              <a:rPr lang="en-US" sz="2500" b="1" dirty="0">
                <a:solidFill>
                  <a:srgbClr val="194A6B"/>
                </a:solidFill>
              </a:rPr>
              <a:t>2</a:t>
            </a:r>
            <a:r>
              <a:rPr lang="en-US" sz="2500" dirty="0">
                <a:solidFill>
                  <a:srgbClr val="194A6B"/>
                </a:solidFill>
              </a:rPr>
              <a:t> Broadband Assistance </a:t>
            </a:r>
          </a:p>
          <a:p>
            <a:pPr marL="511175" indent="-168275">
              <a:lnSpc>
                <a:spcPts val="3000"/>
              </a:lnSpc>
              <a:spcBef>
                <a:spcPts val="0"/>
              </a:spcBef>
              <a:buClr>
                <a:srgbClr val="194A6B"/>
              </a:buClr>
              <a:buSzPct val="100000"/>
            </a:pPr>
            <a:r>
              <a:rPr lang="en-US" sz="2500" b="1" dirty="0">
                <a:solidFill>
                  <a:srgbClr val="194A6B"/>
                </a:solidFill>
              </a:rPr>
              <a:t>11</a:t>
            </a:r>
            <a:r>
              <a:rPr lang="en-US" sz="2500" dirty="0">
                <a:solidFill>
                  <a:srgbClr val="194A6B"/>
                </a:solidFill>
              </a:rPr>
              <a:t> School Finance and Facilities</a:t>
            </a:r>
          </a:p>
          <a:p>
            <a:pPr marL="511175" indent="-168275">
              <a:lnSpc>
                <a:spcPts val="3000"/>
              </a:lnSpc>
              <a:spcBef>
                <a:spcPts val="0"/>
              </a:spcBef>
              <a:buClr>
                <a:srgbClr val="194A6B"/>
              </a:buClr>
              <a:buSzPct val="100000"/>
            </a:pPr>
            <a:r>
              <a:rPr lang="en-US" sz="2500" b="1" dirty="0">
                <a:solidFill>
                  <a:srgbClr val="194A6B"/>
                </a:solidFill>
              </a:rPr>
              <a:t>69</a:t>
            </a:r>
            <a:r>
              <a:rPr lang="en-US" sz="2500" dirty="0">
                <a:solidFill>
                  <a:srgbClr val="194A6B"/>
                </a:solidFill>
              </a:rPr>
              <a:t> Teaching and Learning (Innovation and Education Excellence)</a:t>
            </a:r>
          </a:p>
          <a:p>
            <a:pPr marL="511175" indent="-168275">
              <a:lnSpc>
                <a:spcPts val="3000"/>
              </a:lnSpc>
              <a:spcBef>
                <a:spcPts val="0"/>
              </a:spcBef>
              <a:buClr>
                <a:srgbClr val="194A6B"/>
              </a:buClr>
              <a:buSzPct val="100000"/>
            </a:pPr>
            <a:r>
              <a:rPr lang="en-US" sz="2500" b="1" dirty="0">
                <a:solidFill>
                  <a:srgbClr val="194A6B"/>
                </a:solidFill>
              </a:rPr>
              <a:t>9</a:t>
            </a:r>
            <a:r>
              <a:rPr lang="en-US" sz="2500" dirty="0">
                <a:solidFill>
                  <a:srgbClr val="194A6B"/>
                </a:solidFill>
              </a:rPr>
              <a:t> Leadership</a:t>
            </a:r>
          </a:p>
          <a:p>
            <a:pPr marL="511175" indent="-168275">
              <a:lnSpc>
                <a:spcPts val="3000"/>
              </a:lnSpc>
              <a:spcBef>
                <a:spcPts val="0"/>
              </a:spcBef>
              <a:buClr>
                <a:srgbClr val="194A6B"/>
              </a:buClr>
              <a:buSzPct val="100000"/>
            </a:pPr>
            <a:r>
              <a:rPr lang="en-US" sz="2500" b="1" dirty="0">
                <a:solidFill>
                  <a:srgbClr val="194A6B"/>
                </a:solidFill>
              </a:rPr>
              <a:t>53</a:t>
            </a:r>
            <a:r>
              <a:rPr lang="en-US" sz="2500" dirty="0">
                <a:solidFill>
                  <a:srgbClr val="194A6B"/>
                </a:solidFill>
              </a:rPr>
              <a:t> Mount Edgecumbe High School</a:t>
            </a:r>
          </a:p>
          <a:p>
            <a:pPr marL="511175" indent="-168275">
              <a:lnSpc>
                <a:spcPts val="3000"/>
              </a:lnSpc>
              <a:spcBef>
                <a:spcPts val="0"/>
              </a:spcBef>
              <a:buClr>
                <a:srgbClr val="194A6B"/>
              </a:buClr>
              <a:buSzPct val="100000"/>
            </a:pPr>
            <a:r>
              <a:rPr lang="en-US" sz="2500" b="1" dirty="0">
                <a:solidFill>
                  <a:srgbClr val="194A6B"/>
                </a:solidFill>
              </a:rPr>
              <a:t>56</a:t>
            </a:r>
            <a:r>
              <a:rPr lang="en-US" sz="2500" dirty="0">
                <a:solidFill>
                  <a:srgbClr val="194A6B"/>
                </a:solidFill>
              </a:rPr>
              <a:t> Libraries, Archives, and Museums</a:t>
            </a:r>
          </a:p>
          <a:p>
            <a:pPr marL="341312" indent="0">
              <a:lnSpc>
                <a:spcPts val="3000"/>
              </a:lnSpc>
              <a:spcBef>
                <a:spcPts val="0"/>
              </a:spcBef>
              <a:buClr>
                <a:srgbClr val="194A6B"/>
              </a:buClr>
              <a:buSzPct val="100000"/>
              <a:buNone/>
            </a:pPr>
            <a:endParaRPr lang="en-US" sz="2500" dirty="0">
              <a:solidFill>
                <a:srgbClr val="194A6B"/>
              </a:solidFill>
            </a:endParaRPr>
          </a:p>
          <a:p>
            <a:pPr marL="341312" indent="0">
              <a:lnSpc>
                <a:spcPts val="3000"/>
              </a:lnSpc>
              <a:spcBef>
                <a:spcPts val="0"/>
              </a:spcBef>
              <a:buClr>
                <a:srgbClr val="194A6B"/>
              </a:buClr>
              <a:buSzPct val="100000"/>
              <a:buNone/>
            </a:pPr>
            <a:r>
              <a:rPr lang="en-US" sz="2500" b="1" dirty="0">
                <a:solidFill>
                  <a:srgbClr val="194A6B"/>
                </a:solidFill>
              </a:rPr>
              <a:t>Located in: </a:t>
            </a:r>
            <a:r>
              <a:rPr lang="en-US" sz="2500" dirty="0">
                <a:solidFill>
                  <a:srgbClr val="194A6B"/>
                </a:solidFill>
              </a:rPr>
              <a:t>Anchorage, Eagle River, Fairbanks, Glennallen, </a:t>
            </a:r>
            <a:br>
              <a:rPr lang="en-US" sz="2500" dirty="0">
                <a:solidFill>
                  <a:srgbClr val="194A6B"/>
                </a:solidFill>
              </a:rPr>
            </a:br>
            <a:r>
              <a:rPr lang="en-US" sz="2500" dirty="0">
                <a:solidFill>
                  <a:srgbClr val="194A6B"/>
                </a:solidFill>
              </a:rPr>
              <a:t>Juneau, Kenai, Ketchikan, Kodiak, Palmer, Sitka, Valdez, and Wasilla!</a:t>
            </a:r>
          </a:p>
          <a:p>
            <a:pPr>
              <a:lnSpc>
                <a:spcPts val="600"/>
              </a:lnSpc>
              <a:spcBef>
                <a:spcPts val="0"/>
              </a:spcBef>
              <a:buNone/>
            </a:pPr>
            <a:endParaRPr lang="en-US" sz="2500" dirty="0">
              <a:solidFill>
                <a:srgbClr val="194A6B"/>
              </a:solidFill>
            </a:endParaRPr>
          </a:p>
          <a:p>
            <a:pPr marL="341312" indent="0">
              <a:lnSpc>
                <a:spcPts val="2700"/>
              </a:lnSpc>
              <a:spcBef>
                <a:spcPts val="0"/>
              </a:spcBef>
              <a:buClr>
                <a:srgbClr val="194A6B"/>
              </a:buClr>
              <a:buSzPct val="100000"/>
              <a:buNone/>
            </a:pPr>
            <a:endParaRPr lang="en-US" sz="2500" dirty="0">
              <a:solidFill>
                <a:srgbClr val="194A6B"/>
              </a:solidFill>
            </a:endParaRPr>
          </a:p>
          <a:p>
            <a:pPr marL="341312" indent="0">
              <a:lnSpc>
                <a:spcPts val="2700"/>
              </a:lnSpc>
              <a:spcBef>
                <a:spcPts val="0"/>
              </a:spcBef>
              <a:buClr>
                <a:srgbClr val="194A6B"/>
              </a:buClr>
              <a:buSzPct val="100000"/>
              <a:buNone/>
            </a:pPr>
            <a:endParaRPr lang="en-US" sz="2500" b="1" dirty="0">
              <a:solidFill>
                <a:srgbClr val="194A6B"/>
              </a:solidFill>
            </a:endParaRPr>
          </a:p>
          <a:p>
            <a:pPr marL="341312" indent="0">
              <a:lnSpc>
                <a:spcPts val="2700"/>
              </a:lnSpc>
              <a:spcBef>
                <a:spcPts val="0"/>
              </a:spcBef>
              <a:buClr>
                <a:srgbClr val="194A6B"/>
              </a:buClr>
              <a:buSzPct val="100000"/>
              <a:buNone/>
            </a:pPr>
            <a:endParaRPr lang="en-US" sz="2500" dirty="0">
              <a:solidFill>
                <a:srgbClr val="194A6B"/>
              </a:solidFill>
            </a:endParaRPr>
          </a:p>
        </p:txBody>
      </p:sp>
      <p:pic>
        <p:nvPicPr>
          <p:cNvPr id="3" name="Graphic 2">
            <a:extLst>
              <a:ext uri="{FF2B5EF4-FFF2-40B4-BE49-F238E27FC236}">
                <a16:creationId xmlns:a16="http://schemas.microsoft.com/office/drawing/2014/main" id="{C2008CED-2892-B028-4B3E-D35E235155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5549" y="223199"/>
            <a:ext cx="502350" cy="373566"/>
          </a:xfrm>
          <a:prstGeom prst="rect">
            <a:avLst/>
          </a:prstGeom>
        </p:spPr>
      </p:pic>
    </p:spTree>
    <p:extLst>
      <p:ext uri="{BB962C8B-B14F-4D97-AF65-F5344CB8AC3E}">
        <p14:creationId xmlns:p14="http://schemas.microsoft.com/office/powerpoint/2010/main" val="855834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34D43-9646-B2B7-A6F7-2C93FF6B6B3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80A1F40-6E7F-7225-F7AC-9C1FBBC8CB9A}"/>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FE40DB5-C040-DB02-CEBC-B9BFDE720EEF}"/>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17004F40-352A-A1EB-9483-4E704F7BCBB8}"/>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0997026C-6406-0E25-AC1C-3DD63CF99F20}"/>
              </a:ext>
            </a:extLst>
          </p:cNvPr>
          <p:cNvSpPr txBox="1">
            <a:spLocks/>
          </p:cNvSpPr>
          <p:nvPr/>
        </p:nvSpPr>
        <p:spPr>
          <a:xfrm>
            <a:off x="1410858" y="1015052"/>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Elementary and Secondary Education Act (ESEA) Money Adds Resources to School Programs</a:t>
            </a:r>
          </a:p>
        </p:txBody>
      </p:sp>
      <p:sp>
        <p:nvSpPr>
          <p:cNvPr id="34" name="Oval 33">
            <a:extLst>
              <a:ext uri="{FF2B5EF4-FFF2-40B4-BE49-F238E27FC236}">
                <a16:creationId xmlns:a16="http://schemas.microsoft.com/office/drawing/2014/main" id="{CA421F3C-20CD-60CE-F92F-BA1CE72853BC}"/>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198EE37E-1DBA-9753-89A3-C284CF180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20</a:t>
            </a:fld>
            <a:endParaRPr lang="en-US" dirty="0">
              <a:solidFill>
                <a:schemeClr val="bg1"/>
              </a:solidFill>
            </a:endParaRPr>
          </a:p>
        </p:txBody>
      </p:sp>
      <p:sp>
        <p:nvSpPr>
          <p:cNvPr id="8" name="Text Placeholder 2">
            <a:extLst>
              <a:ext uri="{FF2B5EF4-FFF2-40B4-BE49-F238E27FC236}">
                <a16:creationId xmlns:a16="http://schemas.microsoft.com/office/drawing/2014/main" id="{84F49256-ACF8-BB0D-8D04-D5EB2733B395}"/>
              </a:ext>
            </a:extLst>
          </p:cNvPr>
          <p:cNvSpPr>
            <a:spLocks noGrp="1"/>
          </p:cNvSpPr>
          <p:nvPr>
            <p:ph type="body" idx="1"/>
          </p:nvPr>
        </p:nvSpPr>
        <p:spPr>
          <a:xfrm>
            <a:off x="1579418" y="2330247"/>
            <a:ext cx="10285952" cy="5007421"/>
          </a:xfrm>
        </p:spPr>
        <p:txBody>
          <a:bodyPr>
            <a:noAutofit/>
          </a:bodyPr>
          <a:lstStyle/>
          <a:p>
            <a:pPr marL="403225" indent="-177800">
              <a:lnSpc>
                <a:spcPct val="100000"/>
              </a:lnSpc>
              <a:buClr>
                <a:srgbClr val="194A6B"/>
              </a:buClr>
              <a:buSzPct val="100000"/>
            </a:pPr>
            <a:r>
              <a:rPr lang="en-US" sz="2500" b="1" dirty="0">
                <a:solidFill>
                  <a:srgbClr val="194A6B"/>
                </a:solidFill>
              </a:rPr>
              <a:t>$99 </a:t>
            </a:r>
            <a:r>
              <a:rPr lang="en-US" sz="2500" dirty="0">
                <a:solidFill>
                  <a:srgbClr val="194A6B"/>
                </a:solidFill>
              </a:rPr>
              <a:t>million</a:t>
            </a:r>
            <a:r>
              <a:rPr lang="en-US" sz="2500" b="1" dirty="0">
                <a:solidFill>
                  <a:srgbClr val="194A6B"/>
                </a:solidFill>
              </a:rPr>
              <a:t> </a:t>
            </a:r>
            <a:r>
              <a:rPr lang="en-US" sz="2500" dirty="0">
                <a:solidFill>
                  <a:srgbClr val="194A6B"/>
                </a:solidFill>
              </a:rPr>
              <a:t>in federal Elementary and Secondary Education Act (ESEA) funding was disbursed</a:t>
            </a:r>
          </a:p>
          <a:p>
            <a:pPr marL="403225" indent="-177800">
              <a:lnSpc>
                <a:spcPct val="100000"/>
              </a:lnSpc>
              <a:buClr>
                <a:srgbClr val="194A6B"/>
              </a:buClr>
              <a:buSzPct val="100000"/>
            </a:pPr>
            <a:r>
              <a:rPr lang="en-US" sz="2500" b="1" dirty="0">
                <a:solidFill>
                  <a:srgbClr val="194A6B"/>
                </a:solidFill>
              </a:rPr>
              <a:t>$48 </a:t>
            </a:r>
            <a:r>
              <a:rPr lang="en-US" sz="2500" dirty="0">
                <a:solidFill>
                  <a:srgbClr val="194A6B"/>
                </a:solidFill>
              </a:rPr>
              <a:t>million</a:t>
            </a:r>
            <a:r>
              <a:rPr lang="en-US" sz="2500" b="1" dirty="0">
                <a:solidFill>
                  <a:srgbClr val="194A6B"/>
                </a:solidFill>
              </a:rPr>
              <a:t> </a:t>
            </a:r>
            <a:r>
              <a:rPr lang="en-US" sz="2500" dirty="0">
                <a:solidFill>
                  <a:srgbClr val="194A6B"/>
                </a:solidFill>
              </a:rPr>
              <a:t>supported schools serving students with the greatest </a:t>
            </a:r>
            <a:br>
              <a:rPr lang="en-US" sz="2500" dirty="0">
                <a:solidFill>
                  <a:srgbClr val="194A6B"/>
                </a:solidFill>
              </a:rPr>
            </a:br>
            <a:r>
              <a:rPr lang="en-US" sz="2500" dirty="0">
                <a:solidFill>
                  <a:srgbClr val="194A6B"/>
                </a:solidFill>
              </a:rPr>
              <a:t>academic needs through Title I-A programs</a:t>
            </a:r>
          </a:p>
          <a:p>
            <a:pPr marL="403225" indent="-177800">
              <a:lnSpc>
                <a:spcPct val="100000"/>
              </a:lnSpc>
              <a:buClr>
                <a:srgbClr val="194A6B"/>
              </a:buClr>
              <a:buSzPct val="100000"/>
            </a:pPr>
            <a:r>
              <a:rPr lang="en-US" sz="2500" dirty="0">
                <a:solidFill>
                  <a:srgbClr val="194A6B"/>
                </a:solidFill>
              </a:rPr>
              <a:t>ESEA programs support academic achievement, educator </a:t>
            </a:r>
            <a:br>
              <a:rPr lang="en-US" sz="2500" dirty="0">
                <a:solidFill>
                  <a:srgbClr val="194A6B"/>
                </a:solidFill>
              </a:rPr>
            </a:br>
            <a:r>
              <a:rPr lang="en-US" sz="2500" dirty="0">
                <a:solidFill>
                  <a:srgbClr val="194A6B"/>
                </a:solidFill>
              </a:rPr>
              <a:t>effectiveness, English learners, afterschool programs, and </a:t>
            </a:r>
            <a:br>
              <a:rPr lang="en-US" sz="2500" dirty="0">
                <a:solidFill>
                  <a:srgbClr val="194A6B"/>
                </a:solidFill>
              </a:rPr>
            </a:br>
            <a:r>
              <a:rPr lang="en-US" sz="2500" dirty="0">
                <a:solidFill>
                  <a:srgbClr val="194A6B"/>
                </a:solidFill>
              </a:rPr>
              <a:t>students experiencing homelessness</a:t>
            </a:r>
          </a:p>
        </p:txBody>
      </p:sp>
      <p:pic>
        <p:nvPicPr>
          <p:cNvPr id="3" name="Graphic 2" descr="Vlog with solid fill">
            <a:extLst>
              <a:ext uri="{FF2B5EF4-FFF2-40B4-BE49-F238E27FC236}">
                <a16:creationId xmlns:a16="http://schemas.microsoft.com/office/drawing/2014/main" id="{54704DE5-57C3-687C-CF07-92B74CC9D66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90378" y="5029073"/>
            <a:ext cx="443384" cy="443384"/>
          </a:xfrm>
          <a:prstGeom prst="rect">
            <a:avLst/>
          </a:prstGeom>
        </p:spPr>
      </p:pic>
      <p:pic>
        <p:nvPicPr>
          <p:cNvPr id="4" name="Graphic 3" descr="Idea with solid fill">
            <a:extLst>
              <a:ext uri="{FF2B5EF4-FFF2-40B4-BE49-F238E27FC236}">
                <a16:creationId xmlns:a16="http://schemas.microsoft.com/office/drawing/2014/main" id="{1415071E-F09C-3E31-2A1E-1BEF0BDBD6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1771" y="4562273"/>
            <a:ext cx="443384" cy="443384"/>
          </a:xfrm>
          <a:prstGeom prst="rect">
            <a:avLst/>
          </a:prstGeom>
        </p:spPr>
      </p:pic>
      <p:pic>
        <p:nvPicPr>
          <p:cNvPr id="6" name="Graphic 5" descr="Classroom with solid fill">
            <a:extLst>
              <a:ext uri="{FF2B5EF4-FFF2-40B4-BE49-F238E27FC236}">
                <a16:creationId xmlns:a16="http://schemas.microsoft.com/office/drawing/2014/main" id="{BACF1ECE-EEC6-6DE6-B6C4-A481F5C880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5636" y="3504084"/>
            <a:ext cx="484352" cy="484352"/>
          </a:xfrm>
          <a:prstGeom prst="rect">
            <a:avLst/>
          </a:prstGeom>
        </p:spPr>
      </p:pic>
      <p:pic>
        <p:nvPicPr>
          <p:cNvPr id="7" name="Graphic 6" descr="Aspiration with solid fill">
            <a:extLst>
              <a:ext uri="{FF2B5EF4-FFF2-40B4-BE49-F238E27FC236}">
                <a16:creationId xmlns:a16="http://schemas.microsoft.com/office/drawing/2014/main" id="{3C7B837D-C3BC-FFD0-F5A6-95B20F7C222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55888" y="2935553"/>
            <a:ext cx="525000" cy="525000"/>
          </a:xfrm>
          <a:prstGeom prst="rect">
            <a:avLst/>
          </a:prstGeom>
        </p:spPr>
      </p:pic>
      <p:pic>
        <p:nvPicPr>
          <p:cNvPr id="12" name="Graphic 11" descr="Bus with solid fill">
            <a:extLst>
              <a:ext uri="{FF2B5EF4-FFF2-40B4-BE49-F238E27FC236}">
                <a16:creationId xmlns:a16="http://schemas.microsoft.com/office/drawing/2014/main" id="{D554837C-EE0E-9892-524F-74E908668E2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02279" y="2465456"/>
            <a:ext cx="484352" cy="484352"/>
          </a:xfrm>
          <a:prstGeom prst="rect">
            <a:avLst/>
          </a:prstGeom>
        </p:spPr>
      </p:pic>
      <p:pic>
        <p:nvPicPr>
          <p:cNvPr id="18" name="Graphic 17" descr="Cycle with people with solid fill">
            <a:extLst>
              <a:ext uri="{FF2B5EF4-FFF2-40B4-BE49-F238E27FC236}">
                <a16:creationId xmlns:a16="http://schemas.microsoft.com/office/drawing/2014/main" id="{923A9EC0-43D4-477C-899B-9D7B2CD1F96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41739" y="5446981"/>
            <a:ext cx="585423" cy="585423"/>
          </a:xfrm>
          <a:prstGeom prst="rect">
            <a:avLst/>
          </a:prstGeom>
        </p:spPr>
      </p:pic>
      <p:pic>
        <p:nvPicPr>
          <p:cNvPr id="19" name="Graphic 18" descr="Mathematics with solid fill">
            <a:extLst>
              <a:ext uri="{FF2B5EF4-FFF2-40B4-BE49-F238E27FC236}">
                <a16:creationId xmlns:a16="http://schemas.microsoft.com/office/drawing/2014/main" id="{DD9C6EB0-A514-68A0-E5CE-241F9A20660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31899" y="5987142"/>
            <a:ext cx="429721" cy="429721"/>
          </a:xfrm>
          <a:prstGeom prst="rect">
            <a:avLst/>
          </a:prstGeom>
        </p:spPr>
      </p:pic>
      <p:pic>
        <p:nvPicPr>
          <p:cNvPr id="20" name="Graphic 19">
            <a:extLst>
              <a:ext uri="{FF2B5EF4-FFF2-40B4-BE49-F238E27FC236}">
                <a16:creationId xmlns:a16="http://schemas.microsoft.com/office/drawing/2014/main" id="{15A4B377-3DFE-463A-1628-0D01569FD5E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43914" y="1939108"/>
            <a:ext cx="450849" cy="377377"/>
          </a:xfrm>
          <a:prstGeom prst="rect">
            <a:avLst/>
          </a:prstGeom>
        </p:spPr>
      </p:pic>
      <p:pic>
        <p:nvPicPr>
          <p:cNvPr id="21" name="Graphic 20" descr="Diploma roll with solid fill">
            <a:extLst>
              <a:ext uri="{FF2B5EF4-FFF2-40B4-BE49-F238E27FC236}">
                <a16:creationId xmlns:a16="http://schemas.microsoft.com/office/drawing/2014/main" id="{1F30378E-077D-6A8F-EFF6-E3C05AF2D56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5569" y="1367120"/>
            <a:ext cx="530390" cy="530390"/>
          </a:xfrm>
          <a:prstGeom prst="rect">
            <a:avLst/>
          </a:prstGeom>
        </p:spPr>
      </p:pic>
      <p:pic>
        <p:nvPicPr>
          <p:cNvPr id="22" name="Graphic 21" descr="Storytelling with solid fill">
            <a:extLst>
              <a:ext uri="{FF2B5EF4-FFF2-40B4-BE49-F238E27FC236}">
                <a16:creationId xmlns:a16="http://schemas.microsoft.com/office/drawing/2014/main" id="{05B49595-6144-1FA0-7B42-7A4A16E044D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51201" y="913310"/>
            <a:ext cx="390755" cy="390755"/>
          </a:xfrm>
          <a:prstGeom prst="rect">
            <a:avLst/>
          </a:prstGeom>
        </p:spPr>
      </p:pic>
      <p:pic>
        <p:nvPicPr>
          <p:cNvPr id="27" name="Graphic 26">
            <a:extLst>
              <a:ext uri="{FF2B5EF4-FFF2-40B4-BE49-F238E27FC236}">
                <a16:creationId xmlns:a16="http://schemas.microsoft.com/office/drawing/2014/main" id="{690B3D46-5D1D-09BA-1100-6578201D4B9E}"/>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47007" y="523828"/>
            <a:ext cx="428194" cy="263436"/>
          </a:xfrm>
          <a:prstGeom prst="rect">
            <a:avLst/>
          </a:prstGeom>
        </p:spPr>
      </p:pic>
      <p:sp>
        <p:nvSpPr>
          <p:cNvPr id="28" name="TextBox 27">
            <a:extLst>
              <a:ext uri="{FF2B5EF4-FFF2-40B4-BE49-F238E27FC236}">
                <a16:creationId xmlns:a16="http://schemas.microsoft.com/office/drawing/2014/main" id="{4E6BFE51-5877-C099-F495-24F2F83D331B}"/>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30" name="Graphic 29" descr="Bank check with solid fill">
            <a:extLst>
              <a:ext uri="{FF2B5EF4-FFF2-40B4-BE49-F238E27FC236}">
                <a16:creationId xmlns:a16="http://schemas.microsoft.com/office/drawing/2014/main" id="{2EF21B5B-9F51-6A35-C1FC-701A7DF0E62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80858" y="174665"/>
            <a:ext cx="557552" cy="557552"/>
          </a:xfrm>
          <a:prstGeom prst="rect">
            <a:avLst/>
          </a:prstGeom>
        </p:spPr>
      </p:pic>
      <p:pic>
        <p:nvPicPr>
          <p:cNvPr id="31" name="Graphic 30" descr="Speech with solid fill">
            <a:extLst>
              <a:ext uri="{FF2B5EF4-FFF2-40B4-BE49-F238E27FC236}">
                <a16:creationId xmlns:a16="http://schemas.microsoft.com/office/drawing/2014/main" id="{AC8EF1CC-6808-1FFC-1382-E99997E2FC9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228225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E126F-EB5C-17B2-293C-2641C440897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C1F662B-1C11-283C-2E62-35AA5F57E4F7}"/>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4C1671-A81E-DF8B-89E8-3C23C533AC1A}"/>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A2B8D29B-4569-1034-F08D-2CFDD8B9F4ED}"/>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4798DE3C-03D9-D01E-CC76-534150A23686}"/>
              </a:ext>
            </a:extLst>
          </p:cNvPr>
          <p:cNvSpPr txBox="1">
            <a:spLocks/>
          </p:cNvSpPr>
          <p:nvPr/>
        </p:nvSpPr>
        <p:spPr>
          <a:xfrm>
            <a:off x="1361698" y="995390"/>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Dynamic Indicators of Basic Early Literacy Skills (DIBELS)</a:t>
            </a:r>
          </a:p>
          <a:p>
            <a:r>
              <a:rPr lang="en-US" sz="3400" dirty="0"/>
              <a:t>Supports Early Reading Growth</a:t>
            </a:r>
          </a:p>
        </p:txBody>
      </p:sp>
      <p:sp>
        <p:nvSpPr>
          <p:cNvPr id="34" name="Oval 33">
            <a:extLst>
              <a:ext uri="{FF2B5EF4-FFF2-40B4-BE49-F238E27FC236}">
                <a16:creationId xmlns:a16="http://schemas.microsoft.com/office/drawing/2014/main" id="{DFAED540-F8B1-8C2B-2620-1E5AC0EB7D1D}"/>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93D6C8B-3658-139B-DA55-092D394729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21</a:t>
            </a:fld>
            <a:endParaRPr lang="en-US" dirty="0">
              <a:solidFill>
                <a:schemeClr val="bg1"/>
              </a:solidFill>
            </a:endParaRPr>
          </a:p>
        </p:txBody>
      </p:sp>
      <p:sp>
        <p:nvSpPr>
          <p:cNvPr id="28" name="Text Placeholder 2">
            <a:extLst>
              <a:ext uri="{FF2B5EF4-FFF2-40B4-BE49-F238E27FC236}">
                <a16:creationId xmlns:a16="http://schemas.microsoft.com/office/drawing/2014/main" id="{1860EAB4-079E-0182-8EA9-EEEA6F8B881C}"/>
              </a:ext>
            </a:extLst>
          </p:cNvPr>
          <p:cNvSpPr>
            <a:spLocks noGrp="1"/>
          </p:cNvSpPr>
          <p:nvPr>
            <p:ph type="body" idx="1"/>
          </p:nvPr>
        </p:nvSpPr>
        <p:spPr>
          <a:xfrm>
            <a:off x="1354216" y="2186625"/>
            <a:ext cx="10719797" cy="4320244"/>
          </a:xfrm>
        </p:spPr>
        <p:txBody>
          <a:bodyPr>
            <a:noAutofit/>
          </a:bodyPr>
          <a:lstStyle/>
          <a:p>
            <a:pPr marL="571500" indent="-229870">
              <a:lnSpc>
                <a:spcPct val="100000"/>
              </a:lnSpc>
              <a:buClr>
                <a:srgbClr val="194A6B"/>
              </a:buClr>
              <a:buSzPct val="100000"/>
              <a:buFont typeface="Arial" panose="020B0604020202020204" pitchFamily="34" charset="0"/>
              <a:buChar char="•"/>
            </a:pPr>
            <a:r>
              <a:rPr lang="en-US" sz="2500" dirty="0">
                <a:solidFill>
                  <a:srgbClr val="194A6B"/>
                </a:solidFill>
              </a:rPr>
              <a:t>Approximately </a:t>
            </a:r>
            <a:r>
              <a:rPr lang="en-US" sz="2500" b="1" dirty="0">
                <a:solidFill>
                  <a:srgbClr val="194A6B"/>
                </a:solidFill>
              </a:rPr>
              <a:t>36,498 </a:t>
            </a:r>
            <a:r>
              <a:rPr lang="en-US" sz="2500" dirty="0">
                <a:solidFill>
                  <a:srgbClr val="194A6B"/>
                </a:solidFill>
              </a:rPr>
              <a:t>K–5 students across </a:t>
            </a:r>
            <a:r>
              <a:rPr lang="en-US" sz="2500" b="1" dirty="0">
                <a:solidFill>
                  <a:srgbClr val="194A6B"/>
                </a:solidFill>
              </a:rPr>
              <a:t>51</a:t>
            </a:r>
            <a:r>
              <a:rPr lang="en-US" sz="2500" dirty="0">
                <a:solidFill>
                  <a:srgbClr val="194A6B"/>
                </a:solidFill>
              </a:rPr>
              <a:t> districts were assessed using DIBELS 8th Edition (Dynamic Indicators of Basic Early Literacy Skills)</a:t>
            </a:r>
          </a:p>
          <a:p>
            <a:pPr marL="571500" indent="-229870">
              <a:lnSpc>
                <a:spcPct val="100000"/>
              </a:lnSpc>
              <a:buClr>
                <a:srgbClr val="194A6B"/>
              </a:buClr>
              <a:buSzPct val="100000"/>
              <a:buFont typeface="Arial" panose="020B0604020202020204" pitchFamily="34" charset="0"/>
              <a:buChar char="•"/>
            </a:pPr>
            <a:r>
              <a:rPr lang="en-US" sz="2500" dirty="0">
                <a:solidFill>
                  <a:srgbClr val="194A6B"/>
                </a:solidFill>
              </a:rPr>
              <a:t>This included about </a:t>
            </a:r>
            <a:r>
              <a:rPr lang="en-US" sz="2500" b="1" dirty="0">
                <a:solidFill>
                  <a:srgbClr val="194A6B"/>
                </a:solidFill>
              </a:rPr>
              <a:t>28,294 </a:t>
            </a:r>
            <a:r>
              <a:rPr lang="en-US" sz="2500" dirty="0">
                <a:solidFill>
                  <a:srgbClr val="194A6B"/>
                </a:solidFill>
              </a:rPr>
              <a:t>students in grades K–3</a:t>
            </a:r>
          </a:p>
          <a:p>
            <a:pPr marL="571500" indent="-229870">
              <a:lnSpc>
                <a:spcPct val="100000"/>
              </a:lnSpc>
              <a:buClr>
                <a:srgbClr val="194A6B"/>
              </a:buClr>
              <a:buSzPct val="100000"/>
              <a:buFont typeface="Arial" panose="020B0604020202020204" pitchFamily="34" charset="0"/>
              <a:buChar char="•"/>
            </a:pPr>
            <a:r>
              <a:rPr lang="en-US" sz="2500" dirty="0">
                <a:solidFill>
                  <a:srgbClr val="194A6B"/>
                </a:solidFill>
              </a:rPr>
              <a:t>The percentage of K–3 students beginning the year at Well Below Benchmark decreased compared to the previous year, (which is GREAT)</a:t>
            </a:r>
          </a:p>
          <a:p>
            <a:pPr marL="571500" indent="-229870">
              <a:lnSpc>
                <a:spcPct val="100000"/>
              </a:lnSpc>
              <a:buClr>
                <a:srgbClr val="194A6B"/>
              </a:buClr>
              <a:buSzPct val="100000"/>
              <a:buFont typeface="Arial" panose="020B0604020202020204" pitchFamily="34" charset="0"/>
              <a:buChar char="•"/>
            </a:pPr>
            <a:r>
              <a:rPr lang="en-US" sz="2500" dirty="0">
                <a:solidFill>
                  <a:srgbClr val="194A6B"/>
                </a:solidFill>
              </a:rPr>
              <a:t>Of students who started the year Well Below Benchmark, </a:t>
            </a:r>
            <a:r>
              <a:rPr lang="en-US" sz="2500" b="1" dirty="0">
                <a:solidFill>
                  <a:srgbClr val="194A6B"/>
                </a:solidFill>
              </a:rPr>
              <a:t>79%</a:t>
            </a:r>
            <a:r>
              <a:rPr lang="en-US" sz="2500" dirty="0">
                <a:solidFill>
                  <a:srgbClr val="194A6B"/>
                </a:solidFill>
              </a:rPr>
              <a:t> </a:t>
            </a:r>
            <a:br>
              <a:rPr lang="en-US" sz="2500" dirty="0">
                <a:solidFill>
                  <a:srgbClr val="194A6B"/>
                </a:solidFill>
              </a:rPr>
            </a:br>
            <a:r>
              <a:rPr lang="en-US" sz="2500" dirty="0">
                <a:solidFill>
                  <a:srgbClr val="194A6B"/>
                </a:solidFill>
              </a:rPr>
              <a:t>were progress monitored</a:t>
            </a:r>
          </a:p>
          <a:p>
            <a:pPr marL="571500" indent="-229870">
              <a:lnSpc>
                <a:spcPct val="100000"/>
              </a:lnSpc>
              <a:buClr>
                <a:srgbClr val="194A6B"/>
              </a:buClr>
              <a:buSzPct val="100000"/>
              <a:buFont typeface="Arial" panose="020B0604020202020204" pitchFamily="34" charset="0"/>
              <a:buChar char="•"/>
            </a:pPr>
            <a:r>
              <a:rPr lang="en-US" sz="2500" dirty="0">
                <a:solidFill>
                  <a:srgbClr val="194A6B"/>
                </a:solidFill>
              </a:rPr>
              <a:t>FY2026 End of Year (EOY) outcomes show learning improvement again!</a:t>
            </a:r>
          </a:p>
        </p:txBody>
      </p:sp>
      <p:pic>
        <p:nvPicPr>
          <p:cNvPr id="26" name="Graphic 25" descr="Closed book with solid fill">
            <a:extLst>
              <a:ext uri="{FF2B5EF4-FFF2-40B4-BE49-F238E27FC236}">
                <a16:creationId xmlns:a16="http://schemas.microsoft.com/office/drawing/2014/main" id="{1AECD358-9AC4-0DB7-AAEB-FB5483598FA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7589" y="236989"/>
            <a:ext cx="460538" cy="460538"/>
          </a:xfrm>
          <a:prstGeom prst="rect">
            <a:avLst/>
          </a:prstGeom>
        </p:spPr>
      </p:pic>
      <p:pic>
        <p:nvPicPr>
          <p:cNvPr id="3" name="Graphic 2" descr="Vlog with solid fill">
            <a:extLst>
              <a:ext uri="{FF2B5EF4-FFF2-40B4-BE49-F238E27FC236}">
                <a16:creationId xmlns:a16="http://schemas.microsoft.com/office/drawing/2014/main" id="{36CAF8D5-C91E-64F1-EF2B-DA3A0D7FFA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0378" y="5029073"/>
            <a:ext cx="443384" cy="443384"/>
          </a:xfrm>
          <a:prstGeom prst="rect">
            <a:avLst/>
          </a:prstGeom>
        </p:spPr>
      </p:pic>
      <p:pic>
        <p:nvPicPr>
          <p:cNvPr id="4" name="Graphic 3" descr="Idea with solid fill">
            <a:extLst>
              <a:ext uri="{FF2B5EF4-FFF2-40B4-BE49-F238E27FC236}">
                <a16:creationId xmlns:a16="http://schemas.microsoft.com/office/drawing/2014/main" id="{C77829FF-89E3-8B26-CCDE-7BC8282BA3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71" y="4562273"/>
            <a:ext cx="443384" cy="443384"/>
          </a:xfrm>
          <a:prstGeom prst="rect">
            <a:avLst/>
          </a:prstGeom>
        </p:spPr>
      </p:pic>
      <p:pic>
        <p:nvPicPr>
          <p:cNvPr id="6" name="Graphic 5" descr="Classroom with solid fill">
            <a:extLst>
              <a:ext uri="{FF2B5EF4-FFF2-40B4-BE49-F238E27FC236}">
                <a16:creationId xmlns:a16="http://schemas.microsoft.com/office/drawing/2014/main" id="{7582576A-B609-FB5A-E229-75A24F2A691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5636" y="3504084"/>
            <a:ext cx="484352" cy="484352"/>
          </a:xfrm>
          <a:prstGeom prst="rect">
            <a:avLst/>
          </a:prstGeom>
        </p:spPr>
      </p:pic>
      <p:pic>
        <p:nvPicPr>
          <p:cNvPr id="7" name="Graphic 6" descr="Aspiration with solid fill">
            <a:extLst>
              <a:ext uri="{FF2B5EF4-FFF2-40B4-BE49-F238E27FC236}">
                <a16:creationId xmlns:a16="http://schemas.microsoft.com/office/drawing/2014/main" id="{B41291BB-5D9F-4C58-2E4B-9C35F195314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5888" y="2935553"/>
            <a:ext cx="525000" cy="525000"/>
          </a:xfrm>
          <a:prstGeom prst="rect">
            <a:avLst/>
          </a:prstGeom>
        </p:spPr>
      </p:pic>
      <p:pic>
        <p:nvPicPr>
          <p:cNvPr id="16" name="Graphic 15" descr="Cycle with people with solid fill">
            <a:extLst>
              <a:ext uri="{FF2B5EF4-FFF2-40B4-BE49-F238E27FC236}">
                <a16:creationId xmlns:a16="http://schemas.microsoft.com/office/drawing/2014/main" id="{23B5F10B-C583-8D69-80AB-8240DD984CC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41739" y="5446981"/>
            <a:ext cx="585423" cy="585423"/>
          </a:xfrm>
          <a:prstGeom prst="rect">
            <a:avLst/>
          </a:prstGeom>
        </p:spPr>
      </p:pic>
      <p:pic>
        <p:nvPicPr>
          <p:cNvPr id="17" name="Graphic 16" descr="Mathematics with solid fill">
            <a:extLst>
              <a:ext uri="{FF2B5EF4-FFF2-40B4-BE49-F238E27FC236}">
                <a16:creationId xmlns:a16="http://schemas.microsoft.com/office/drawing/2014/main" id="{4CE0BE63-02C6-9857-B54A-A5B5637F260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31899" y="5987142"/>
            <a:ext cx="429721" cy="429721"/>
          </a:xfrm>
          <a:prstGeom prst="rect">
            <a:avLst/>
          </a:prstGeom>
        </p:spPr>
      </p:pic>
      <p:pic>
        <p:nvPicPr>
          <p:cNvPr id="19" name="Graphic 18">
            <a:extLst>
              <a:ext uri="{FF2B5EF4-FFF2-40B4-BE49-F238E27FC236}">
                <a16:creationId xmlns:a16="http://schemas.microsoft.com/office/drawing/2014/main" id="{46AA54F3-2CB5-DA81-71DC-51A898F8E45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43914" y="1939108"/>
            <a:ext cx="450849" cy="377377"/>
          </a:xfrm>
          <a:prstGeom prst="rect">
            <a:avLst/>
          </a:prstGeom>
        </p:spPr>
      </p:pic>
      <p:pic>
        <p:nvPicPr>
          <p:cNvPr id="20" name="Graphic 19" descr="Diploma roll with solid fill">
            <a:extLst>
              <a:ext uri="{FF2B5EF4-FFF2-40B4-BE49-F238E27FC236}">
                <a16:creationId xmlns:a16="http://schemas.microsoft.com/office/drawing/2014/main" id="{66C5F01C-0429-AFE9-58E6-D2A56B106A1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5569" y="1367120"/>
            <a:ext cx="530390" cy="530390"/>
          </a:xfrm>
          <a:prstGeom prst="rect">
            <a:avLst/>
          </a:prstGeom>
        </p:spPr>
      </p:pic>
      <p:pic>
        <p:nvPicPr>
          <p:cNvPr id="21" name="Graphic 20" descr="Storytelling with solid fill">
            <a:extLst>
              <a:ext uri="{FF2B5EF4-FFF2-40B4-BE49-F238E27FC236}">
                <a16:creationId xmlns:a16="http://schemas.microsoft.com/office/drawing/2014/main" id="{2A5F64BC-4B6E-CE27-3685-7AF050E7B81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51201" y="913310"/>
            <a:ext cx="390755" cy="390755"/>
          </a:xfrm>
          <a:prstGeom prst="rect">
            <a:avLst/>
          </a:prstGeom>
        </p:spPr>
      </p:pic>
      <p:pic>
        <p:nvPicPr>
          <p:cNvPr id="22" name="Graphic 21">
            <a:extLst>
              <a:ext uri="{FF2B5EF4-FFF2-40B4-BE49-F238E27FC236}">
                <a16:creationId xmlns:a16="http://schemas.microsoft.com/office/drawing/2014/main" id="{63EC841E-DD0B-2756-371E-E6B0A1B51FC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47007" y="523828"/>
            <a:ext cx="428194" cy="263436"/>
          </a:xfrm>
          <a:prstGeom prst="rect">
            <a:avLst/>
          </a:prstGeom>
        </p:spPr>
      </p:pic>
      <p:sp>
        <p:nvSpPr>
          <p:cNvPr id="23" name="TextBox 22">
            <a:extLst>
              <a:ext uri="{FF2B5EF4-FFF2-40B4-BE49-F238E27FC236}">
                <a16:creationId xmlns:a16="http://schemas.microsoft.com/office/drawing/2014/main" id="{0F9EBCBA-B7CC-41E0-6AD3-60E9C546097B}"/>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24" name="Graphic 23" descr="Bank check with solid fill">
            <a:extLst>
              <a:ext uri="{FF2B5EF4-FFF2-40B4-BE49-F238E27FC236}">
                <a16:creationId xmlns:a16="http://schemas.microsoft.com/office/drawing/2014/main" id="{82A49506-7A73-ED59-177B-205281F25C3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17676" y="2370247"/>
            <a:ext cx="503745" cy="503745"/>
          </a:xfrm>
          <a:prstGeom prst="rect">
            <a:avLst/>
          </a:prstGeom>
        </p:spPr>
      </p:pic>
      <p:pic>
        <p:nvPicPr>
          <p:cNvPr id="25" name="Graphic 24" descr="Speech with solid fill">
            <a:extLst>
              <a:ext uri="{FF2B5EF4-FFF2-40B4-BE49-F238E27FC236}">
                <a16:creationId xmlns:a16="http://schemas.microsoft.com/office/drawing/2014/main" id="{B7ABFA6E-36B7-3E3B-F857-177762C14C5D}"/>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190495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11FA-DB2D-2879-BF57-D33570BF887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D925B2D-8B6C-F983-DACC-49A924D492F4}"/>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58B994-59ED-047F-3EFB-2CE9E533B375}"/>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9B2E4050-E90A-3975-A7D2-FAC9698C7530}"/>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3AD68024-D1CF-440A-AC17-F451F1079D8A}"/>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Alaska’s English Learners Represent 118 Languages</a:t>
            </a:r>
          </a:p>
        </p:txBody>
      </p:sp>
      <p:sp>
        <p:nvSpPr>
          <p:cNvPr id="34" name="Oval 33">
            <a:extLst>
              <a:ext uri="{FF2B5EF4-FFF2-40B4-BE49-F238E27FC236}">
                <a16:creationId xmlns:a16="http://schemas.microsoft.com/office/drawing/2014/main" id="{AD0741FC-0F2F-DBEA-B984-415D320B8403}"/>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4F40499-CA83-DC78-FED5-6787D43DE6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22</a:t>
            </a:fld>
            <a:endParaRPr lang="en-US" dirty="0">
              <a:solidFill>
                <a:schemeClr val="bg1"/>
              </a:solidFill>
            </a:endParaRPr>
          </a:p>
        </p:txBody>
      </p:sp>
      <p:sp>
        <p:nvSpPr>
          <p:cNvPr id="8" name="Text Placeholder 2">
            <a:extLst>
              <a:ext uri="{FF2B5EF4-FFF2-40B4-BE49-F238E27FC236}">
                <a16:creationId xmlns:a16="http://schemas.microsoft.com/office/drawing/2014/main" id="{64C8B978-37E6-D219-DEE2-CBB2DC2A73F7}"/>
              </a:ext>
            </a:extLst>
          </p:cNvPr>
          <p:cNvSpPr>
            <a:spLocks noGrp="1"/>
          </p:cNvSpPr>
          <p:nvPr>
            <p:ph type="body" idx="1"/>
          </p:nvPr>
        </p:nvSpPr>
        <p:spPr>
          <a:xfrm>
            <a:off x="1366282" y="1988904"/>
            <a:ext cx="10488957" cy="4947463"/>
          </a:xfrm>
        </p:spPr>
        <p:txBody>
          <a:bodyPr>
            <a:noAutofit/>
          </a:bodyPr>
          <a:lstStyle/>
          <a:p>
            <a:pPr indent="-115570">
              <a:lnSpc>
                <a:spcPct val="100000"/>
              </a:lnSpc>
              <a:buClr>
                <a:srgbClr val="194A6B"/>
              </a:buClr>
              <a:buSzPct val="100000"/>
              <a:buFont typeface="Arial" panose="020B0604020202020204" pitchFamily="34" charset="0"/>
              <a:buChar char="•"/>
            </a:pPr>
            <a:r>
              <a:rPr lang="en-US" sz="2500" b="1" dirty="0">
                <a:solidFill>
                  <a:srgbClr val="194A6B"/>
                </a:solidFill>
              </a:rPr>
              <a:t>11,657 </a:t>
            </a:r>
            <a:r>
              <a:rPr lang="en-US" sz="2500" dirty="0">
                <a:solidFill>
                  <a:srgbClr val="194A6B"/>
                </a:solidFill>
              </a:rPr>
              <a:t>English learners (EL) were identified in Alaska’s public schools </a:t>
            </a:r>
            <a:r>
              <a:rPr lang="en-US" sz="2800" dirty="0">
                <a:solidFill>
                  <a:srgbClr val="194A6B"/>
                </a:solidFill>
              </a:rPr>
              <a:t>(</a:t>
            </a:r>
            <a:r>
              <a:rPr lang="en-US" sz="2800" i="1" dirty="0">
                <a:solidFill>
                  <a:srgbClr val="194A6B"/>
                </a:solidFill>
              </a:rPr>
              <a:t>9.03% of all students)</a:t>
            </a:r>
            <a:endParaRPr lang="en-US" sz="2800" dirty="0"/>
          </a:p>
          <a:p>
            <a:pPr indent="-115570">
              <a:lnSpc>
                <a:spcPct val="100000"/>
              </a:lnSpc>
              <a:buClr>
                <a:srgbClr val="194A6B"/>
              </a:buClr>
              <a:buSzPct val="100000"/>
              <a:buFont typeface="Arial" panose="020B0604020202020204" pitchFamily="34" charset="0"/>
              <a:buChar char="•"/>
            </a:pPr>
            <a:r>
              <a:rPr lang="en-US" sz="2500" b="1" dirty="0">
                <a:solidFill>
                  <a:srgbClr val="194A6B"/>
                </a:solidFill>
              </a:rPr>
              <a:t>34 </a:t>
            </a:r>
            <a:r>
              <a:rPr lang="en-US" sz="2500" dirty="0">
                <a:solidFill>
                  <a:srgbClr val="194A6B"/>
                </a:solidFill>
              </a:rPr>
              <a:t>school districts enroll at least one EL student</a:t>
            </a:r>
          </a:p>
          <a:p>
            <a:pPr indent="-115570">
              <a:lnSpc>
                <a:spcPct val="100000"/>
              </a:lnSpc>
              <a:buClr>
                <a:srgbClr val="194A6B"/>
              </a:buClr>
              <a:buSzPct val="100000"/>
              <a:buFont typeface="Arial" panose="020B0604020202020204" pitchFamily="34" charset="0"/>
              <a:buChar char="•"/>
            </a:pPr>
            <a:r>
              <a:rPr lang="en-US" sz="2500" dirty="0">
                <a:solidFill>
                  <a:srgbClr val="194A6B"/>
                </a:solidFill>
              </a:rPr>
              <a:t>Alaska’s EL students speak </a:t>
            </a:r>
            <a:r>
              <a:rPr lang="en-US" sz="2500" b="1" dirty="0">
                <a:solidFill>
                  <a:srgbClr val="194A6B"/>
                </a:solidFill>
              </a:rPr>
              <a:t>118 languages</a:t>
            </a:r>
            <a:r>
              <a:rPr lang="en-US" sz="2500" dirty="0">
                <a:solidFill>
                  <a:srgbClr val="194A6B"/>
                </a:solidFill>
              </a:rPr>
              <a:t>, with the top five being:</a:t>
            </a:r>
            <a:br>
              <a:rPr lang="en-US" sz="2500" dirty="0"/>
            </a:br>
            <a:r>
              <a:rPr lang="en-US" sz="2500" dirty="0" err="1">
                <a:solidFill>
                  <a:srgbClr val="194A6B"/>
                </a:solidFill>
              </a:rPr>
              <a:t>Yup’ik</a:t>
            </a:r>
            <a:r>
              <a:rPr lang="en-US" sz="2500" dirty="0">
                <a:solidFill>
                  <a:srgbClr val="194A6B"/>
                </a:solidFill>
              </a:rPr>
              <a:t>/</a:t>
            </a:r>
            <a:r>
              <a:rPr lang="en-US" sz="2500" dirty="0" err="1">
                <a:solidFill>
                  <a:srgbClr val="194A6B"/>
                </a:solidFill>
              </a:rPr>
              <a:t>Cup'ik</a:t>
            </a:r>
            <a:r>
              <a:rPr lang="en-US" sz="2500" dirty="0">
                <a:solidFill>
                  <a:srgbClr val="194A6B"/>
                </a:solidFill>
              </a:rPr>
              <a:t>, Spanish, Samoan, Filipino, and Hmong</a:t>
            </a:r>
          </a:p>
        </p:txBody>
      </p:sp>
      <p:sp>
        <p:nvSpPr>
          <p:cNvPr id="7" name="TextBox 6">
            <a:extLst>
              <a:ext uri="{FF2B5EF4-FFF2-40B4-BE49-F238E27FC236}">
                <a16:creationId xmlns:a16="http://schemas.microsoft.com/office/drawing/2014/main" id="{D8336AAD-74C3-9896-3919-FA314BF0DBCE}"/>
              </a:ext>
            </a:extLst>
          </p:cNvPr>
          <p:cNvSpPr txBox="1"/>
          <p:nvPr/>
        </p:nvSpPr>
        <p:spPr>
          <a:xfrm>
            <a:off x="1411818" y="6273183"/>
            <a:ext cx="6292644" cy="307777"/>
          </a:xfrm>
          <a:prstGeom prst="rect">
            <a:avLst/>
          </a:prstGeom>
          <a:noFill/>
        </p:spPr>
        <p:txBody>
          <a:bodyPr wrap="square">
            <a:spAutoFit/>
          </a:bodyPr>
          <a:lstStyle/>
          <a:p>
            <a:pPr marL="341630" indent="0">
              <a:lnSpc>
                <a:spcPct val="100000"/>
              </a:lnSpc>
              <a:buClr>
                <a:srgbClr val="194A6B"/>
              </a:buClr>
              <a:buSzPct val="100000"/>
              <a:buNone/>
            </a:pPr>
            <a:r>
              <a:rPr lang="en-US" dirty="0">
                <a:solidFill>
                  <a:srgbClr val="194A6B"/>
                </a:solidFill>
              </a:rPr>
              <a:t>All data based on SY25/26 Fall OASIS Data Collection</a:t>
            </a:r>
          </a:p>
        </p:txBody>
      </p:sp>
      <p:pic>
        <p:nvPicPr>
          <p:cNvPr id="4" name="Graphic 3">
            <a:extLst>
              <a:ext uri="{FF2B5EF4-FFF2-40B4-BE49-F238E27FC236}">
                <a16:creationId xmlns:a16="http://schemas.microsoft.com/office/drawing/2014/main" id="{1CC2F172-6409-0F44-FE2B-FE7D043048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43914" y="1939108"/>
            <a:ext cx="450849" cy="377377"/>
          </a:xfrm>
          <a:prstGeom prst="rect">
            <a:avLst/>
          </a:prstGeom>
        </p:spPr>
      </p:pic>
      <p:pic>
        <p:nvPicPr>
          <p:cNvPr id="11" name="Graphic 10" descr="Diploma roll with solid fill">
            <a:extLst>
              <a:ext uri="{FF2B5EF4-FFF2-40B4-BE49-F238E27FC236}">
                <a16:creationId xmlns:a16="http://schemas.microsoft.com/office/drawing/2014/main" id="{65B51C04-867D-01CE-27A8-2EC97F3959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5569" y="1367120"/>
            <a:ext cx="530390" cy="530390"/>
          </a:xfrm>
          <a:prstGeom prst="rect">
            <a:avLst/>
          </a:prstGeom>
        </p:spPr>
      </p:pic>
      <p:pic>
        <p:nvPicPr>
          <p:cNvPr id="12" name="Graphic 11" descr="Storytelling with solid fill">
            <a:extLst>
              <a:ext uri="{FF2B5EF4-FFF2-40B4-BE49-F238E27FC236}">
                <a16:creationId xmlns:a16="http://schemas.microsoft.com/office/drawing/2014/main" id="{1A044096-2D8D-3D81-7D47-CAEB12F4CBB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1201" y="913310"/>
            <a:ext cx="390755" cy="390755"/>
          </a:xfrm>
          <a:prstGeom prst="rect">
            <a:avLst/>
          </a:prstGeom>
        </p:spPr>
      </p:pic>
      <p:pic>
        <p:nvPicPr>
          <p:cNvPr id="13" name="Graphic 12">
            <a:extLst>
              <a:ext uri="{FF2B5EF4-FFF2-40B4-BE49-F238E27FC236}">
                <a16:creationId xmlns:a16="http://schemas.microsoft.com/office/drawing/2014/main" id="{9A3757DA-446F-E16A-2E46-AB5B1DD859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7007" y="523828"/>
            <a:ext cx="428194" cy="263436"/>
          </a:xfrm>
          <a:prstGeom prst="rect">
            <a:avLst/>
          </a:prstGeom>
        </p:spPr>
      </p:pic>
      <p:sp>
        <p:nvSpPr>
          <p:cNvPr id="14" name="TextBox 13">
            <a:extLst>
              <a:ext uri="{FF2B5EF4-FFF2-40B4-BE49-F238E27FC236}">
                <a16:creationId xmlns:a16="http://schemas.microsoft.com/office/drawing/2014/main" id="{28F0955C-7E75-EEC4-907E-20447E7FF5A8}"/>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16" name="Graphic 15" descr="Vlog with solid fill">
            <a:extLst>
              <a:ext uri="{FF2B5EF4-FFF2-40B4-BE49-F238E27FC236}">
                <a16:creationId xmlns:a16="http://schemas.microsoft.com/office/drawing/2014/main" id="{90D4F830-B558-9E6D-CED7-7B0EC7D148E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0378" y="5029073"/>
            <a:ext cx="443384" cy="443384"/>
          </a:xfrm>
          <a:prstGeom prst="rect">
            <a:avLst/>
          </a:prstGeom>
        </p:spPr>
      </p:pic>
      <p:pic>
        <p:nvPicPr>
          <p:cNvPr id="17" name="Graphic 16" descr="Idea with solid fill">
            <a:extLst>
              <a:ext uri="{FF2B5EF4-FFF2-40B4-BE49-F238E27FC236}">
                <a16:creationId xmlns:a16="http://schemas.microsoft.com/office/drawing/2014/main" id="{7F139425-0CA0-DAA2-30B2-D292E803DEA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1771" y="4562273"/>
            <a:ext cx="443384" cy="443384"/>
          </a:xfrm>
          <a:prstGeom prst="rect">
            <a:avLst/>
          </a:prstGeom>
        </p:spPr>
      </p:pic>
      <p:pic>
        <p:nvPicPr>
          <p:cNvPr id="19" name="Graphic 18" descr="Classroom with solid fill">
            <a:extLst>
              <a:ext uri="{FF2B5EF4-FFF2-40B4-BE49-F238E27FC236}">
                <a16:creationId xmlns:a16="http://schemas.microsoft.com/office/drawing/2014/main" id="{1DEC225E-311D-CEE3-8081-7EEDE049C97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75636" y="3504084"/>
            <a:ext cx="484352" cy="484352"/>
          </a:xfrm>
          <a:prstGeom prst="rect">
            <a:avLst/>
          </a:prstGeom>
        </p:spPr>
      </p:pic>
      <p:pic>
        <p:nvPicPr>
          <p:cNvPr id="20" name="Graphic 19" descr="Cycle with people with solid fill">
            <a:extLst>
              <a:ext uri="{FF2B5EF4-FFF2-40B4-BE49-F238E27FC236}">
                <a16:creationId xmlns:a16="http://schemas.microsoft.com/office/drawing/2014/main" id="{95C08F96-6A87-8F9D-9109-E038A182139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1739" y="5446981"/>
            <a:ext cx="585423" cy="585423"/>
          </a:xfrm>
          <a:prstGeom prst="rect">
            <a:avLst/>
          </a:prstGeom>
        </p:spPr>
      </p:pic>
      <p:pic>
        <p:nvPicPr>
          <p:cNvPr id="21" name="Graphic 20" descr="Mathematics with solid fill">
            <a:extLst>
              <a:ext uri="{FF2B5EF4-FFF2-40B4-BE49-F238E27FC236}">
                <a16:creationId xmlns:a16="http://schemas.microsoft.com/office/drawing/2014/main" id="{A17911E3-FB87-FD31-9119-77ECAA5F86A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31899" y="5987142"/>
            <a:ext cx="429721" cy="429721"/>
          </a:xfrm>
          <a:prstGeom prst="rect">
            <a:avLst/>
          </a:prstGeom>
        </p:spPr>
      </p:pic>
      <p:pic>
        <p:nvPicPr>
          <p:cNvPr id="22" name="Graphic 21" descr="Bank check with solid fill">
            <a:extLst>
              <a:ext uri="{FF2B5EF4-FFF2-40B4-BE49-F238E27FC236}">
                <a16:creationId xmlns:a16="http://schemas.microsoft.com/office/drawing/2014/main" id="{6F5DADB7-A7B1-DD17-2F49-9C5B5694233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17676" y="2370247"/>
            <a:ext cx="503745" cy="503745"/>
          </a:xfrm>
          <a:prstGeom prst="rect">
            <a:avLst/>
          </a:prstGeom>
        </p:spPr>
      </p:pic>
      <p:pic>
        <p:nvPicPr>
          <p:cNvPr id="27" name="Graphic 26" descr="Closed book with solid fill">
            <a:extLst>
              <a:ext uri="{FF2B5EF4-FFF2-40B4-BE49-F238E27FC236}">
                <a16:creationId xmlns:a16="http://schemas.microsoft.com/office/drawing/2014/main" id="{06480AF9-FB91-555A-9119-15B02675D6B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11723" y="2901250"/>
            <a:ext cx="460538" cy="460538"/>
          </a:xfrm>
          <a:prstGeom prst="rect">
            <a:avLst/>
          </a:prstGeom>
        </p:spPr>
      </p:pic>
      <p:pic>
        <p:nvPicPr>
          <p:cNvPr id="30" name="Graphic 29">
            <a:extLst>
              <a:ext uri="{FF2B5EF4-FFF2-40B4-BE49-F238E27FC236}">
                <a16:creationId xmlns:a16="http://schemas.microsoft.com/office/drawing/2014/main" id="{6B0F4BD4-C1BB-B4FE-1A49-B6011AEDA1F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137528" y="263620"/>
            <a:ext cx="463174" cy="397146"/>
          </a:xfrm>
          <a:prstGeom prst="rect">
            <a:avLst/>
          </a:prstGeom>
        </p:spPr>
      </p:pic>
      <p:pic>
        <p:nvPicPr>
          <p:cNvPr id="31" name="Graphic 30" descr="Speech with solid fill">
            <a:extLst>
              <a:ext uri="{FF2B5EF4-FFF2-40B4-BE49-F238E27FC236}">
                <a16:creationId xmlns:a16="http://schemas.microsoft.com/office/drawing/2014/main" id="{8E065ABA-35F3-0DA0-9C42-B885FE08D2ED}"/>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1619" y="4008100"/>
            <a:ext cx="452035" cy="452035"/>
          </a:xfrm>
          <a:prstGeom prst="rect">
            <a:avLst/>
          </a:prstGeom>
        </p:spPr>
      </p:pic>
    </p:spTree>
    <p:extLst>
      <p:ext uri="{BB962C8B-B14F-4D97-AF65-F5344CB8AC3E}">
        <p14:creationId xmlns:p14="http://schemas.microsoft.com/office/powerpoint/2010/main" val="266360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A7C35-B809-1FD2-E03C-87E05D8B03C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B25437-BA01-8DF6-71AF-DF622C41888E}"/>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C7992B-52FC-8AB3-3949-9F46C1CDA27F}"/>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B0967D6F-CBBC-1962-1293-8EF1388AA2B6}"/>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827D4F81-BD60-DA9F-5D9D-93FDADD66DE4}"/>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Alaska’s Governor and Legislature Invest in Schools</a:t>
            </a:r>
          </a:p>
        </p:txBody>
      </p:sp>
      <p:sp>
        <p:nvSpPr>
          <p:cNvPr id="34" name="Oval 33">
            <a:extLst>
              <a:ext uri="{FF2B5EF4-FFF2-40B4-BE49-F238E27FC236}">
                <a16:creationId xmlns:a16="http://schemas.microsoft.com/office/drawing/2014/main" id="{FE60E6F0-DD1B-CD1D-1713-F5F831974A74}"/>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C06B9895-83AE-3878-50FC-B73953B555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23</a:t>
            </a:fld>
            <a:endParaRPr lang="en-US" dirty="0">
              <a:solidFill>
                <a:schemeClr val="bg1"/>
              </a:solidFill>
            </a:endParaRPr>
          </a:p>
        </p:txBody>
      </p:sp>
      <p:sp>
        <p:nvSpPr>
          <p:cNvPr id="35" name="Text Placeholder 2">
            <a:extLst>
              <a:ext uri="{FF2B5EF4-FFF2-40B4-BE49-F238E27FC236}">
                <a16:creationId xmlns:a16="http://schemas.microsoft.com/office/drawing/2014/main" id="{41736C17-4F34-B343-1D55-FC40E759CCA8}"/>
              </a:ext>
            </a:extLst>
          </p:cNvPr>
          <p:cNvSpPr>
            <a:spLocks noGrp="1"/>
          </p:cNvSpPr>
          <p:nvPr>
            <p:ph type="body" idx="1"/>
          </p:nvPr>
        </p:nvSpPr>
        <p:spPr>
          <a:xfrm>
            <a:off x="1392136" y="1908014"/>
            <a:ext cx="10121440" cy="4890994"/>
          </a:xfrm>
        </p:spPr>
        <p:txBody>
          <a:bodyPr>
            <a:noAutofit/>
          </a:bodyPr>
          <a:lstStyle/>
          <a:p>
            <a:pPr>
              <a:lnSpc>
                <a:spcPct val="100000"/>
              </a:lnSpc>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DEED’s School Finance team managed over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$1.48 billion</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in</a:t>
            </a:r>
          </a:p>
          <a:p>
            <a:pPr>
              <a:lnSpc>
                <a:spcPct val="100000"/>
              </a:lnSpc>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funding to support Alaska’s schools this year:</a:t>
            </a:r>
          </a:p>
          <a:p>
            <a:pPr marL="685800"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$1.34 billion</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in Foundation and related grants</a:t>
            </a:r>
          </a:p>
          <a:p>
            <a:pPr marL="685800"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$104.9 million</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for targeted supports such as pupil transportation, residential schools, and broadband assistance</a:t>
            </a:r>
          </a:p>
          <a:p>
            <a:pPr marL="685800"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$34.9 million</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reimbursed to municipalities for school construction </a:t>
            </a:r>
            <a:b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b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bond debt</a:t>
            </a:r>
            <a:br>
              <a:rPr lang="en-US" sz="2500" dirty="0">
                <a:solidFill>
                  <a:srgbClr val="194A6B"/>
                </a:solidFill>
              </a:rPr>
            </a:br>
            <a:endParaRPr lang="en-US" sz="2500" dirty="0">
              <a:solidFill>
                <a:srgbClr val="194A6B"/>
              </a:solidFill>
            </a:endParaRPr>
          </a:p>
        </p:txBody>
      </p:sp>
      <p:pic>
        <p:nvPicPr>
          <p:cNvPr id="36" name="Graphic 35" descr="Bank with solid fill">
            <a:extLst>
              <a:ext uri="{FF2B5EF4-FFF2-40B4-BE49-F238E27FC236}">
                <a16:creationId xmlns:a16="http://schemas.microsoft.com/office/drawing/2014/main" id="{E52B173C-BC9B-BBB8-82B2-C159ABBD3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3049" y="140634"/>
            <a:ext cx="547832" cy="547832"/>
          </a:xfrm>
          <a:prstGeom prst="rect">
            <a:avLst/>
          </a:prstGeom>
        </p:spPr>
      </p:pic>
      <p:pic>
        <p:nvPicPr>
          <p:cNvPr id="3" name="Graphic 2">
            <a:extLst>
              <a:ext uri="{FF2B5EF4-FFF2-40B4-BE49-F238E27FC236}">
                <a16:creationId xmlns:a16="http://schemas.microsoft.com/office/drawing/2014/main" id="{9F435D2F-7AC0-C41A-A12D-550BD53B2B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4" name="Graphic 3" descr="Diploma roll with solid fill">
            <a:extLst>
              <a:ext uri="{FF2B5EF4-FFF2-40B4-BE49-F238E27FC236}">
                <a16:creationId xmlns:a16="http://schemas.microsoft.com/office/drawing/2014/main" id="{BBB90AC4-CE10-2A77-77CB-EC0AFC49B17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569" y="1367120"/>
            <a:ext cx="530390" cy="530390"/>
          </a:xfrm>
          <a:prstGeom prst="rect">
            <a:avLst/>
          </a:prstGeom>
        </p:spPr>
      </p:pic>
      <p:pic>
        <p:nvPicPr>
          <p:cNvPr id="5" name="Graphic 4" descr="Storytelling with solid fill">
            <a:extLst>
              <a:ext uri="{FF2B5EF4-FFF2-40B4-BE49-F238E27FC236}">
                <a16:creationId xmlns:a16="http://schemas.microsoft.com/office/drawing/2014/main" id="{E77BF177-11BB-927A-B213-5CC87E57349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1201" y="913310"/>
            <a:ext cx="390755" cy="390755"/>
          </a:xfrm>
          <a:prstGeom prst="rect">
            <a:avLst/>
          </a:prstGeom>
        </p:spPr>
      </p:pic>
      <p:pic>
        <p:nvPicPr>
          <p:cNvPr id="6" name="Graphic 5">
            <a:extLst>
              <a:ext uri="{FF2B5EF4-FFF2-40B4-BE49-F238E27FC236}">
                <a16:creationId xmlns:a16="http://schemas.microsoft.com/office/drawing/2014/main" id="{73F04203-629A-C8C4-D308-CAD826C854F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007" y="523828"/>
            <a:ext cx="428194" cy="263436"/>
          </a:xfrm>
          <a:prstGeom prst="rect">
            <a:avLst/>
          </a:prstGeom>
        </p:spPr>
      </p:pic>
      <p:sp>
        <p:nvSpPr>
          <p:cNvPr id="7" name="TextBox 6">
            <a:extLst>
              <a:ext uri="{FF2B5EF4-FFF2-40B4-BE49-F238E27FC236}">
                <a16:creationId xmlns:a16="http://schemas.microsoft.com/office/drawing/2014/main" id="{FB059DDF-8459-6A7D-A2B5-B7E2D5DEDEBD}"/>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8" name="Graphic 7" descr="Vlog with solid fill">
            <a:extLst>
              <a:ext uri="{FF2B5EF4-FFF2-40B4-BE49-F238E27FC236}">
                <a16:creationId xmlns:a16="http://schemas.microsoft.com/office/drawing/2014/main" id="{F025AD68-3298-8EF3-4A54-915CAF4CC1D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0378" y="5029073"/>
            <a:ext cx="443384" cy="443384"/>
          </a:xfrm>
          <a:prstGeom prst="rect">
            <a:avLst/>
          </a:prstGeom>
        </p:spPr>
      </p:pic>
      <p:pic>
        <p:nvPicPr>
          <p:cNvPr id="11" name="Graphic 10" descr="Idea with solid fill">
            <a:extLst>
              <a:ext uri="{FF2B5EF4-FFF2-40B4-BE49-F238E27FC236}">
                <a16:creationId xmlns:a16="http://schemas.microsoft.com/office/drawing/2014/main" id="{B5418BAC-50EA-B18E-B4A6-0851DEF30C2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11771" y="4562273"/>
            <a:ext cx="443384" cy="443384"/>
          </a:xfrm>
          <a:prstGeom prst="rect">
            <a:avLst/>
          </a:prstGeom>
        </p:spPr>
      </p:pic>
      <p:pic>
        <p:nvPicPr>
          <p:cNvPr id="13" name="Graphic 12" descr="Cycle with people with solid fill">
            <a:extLst>
              <a:ext uri="{FF2B5EF4-FFF2-40B4-BE49-F238E27FC236}">
                <a16:creationId xmlns:a16="http://schemas.microsoft.com/office/drawing/2014/main" id="{65F1223E-A925-84F1-E9F3-8E690F592A0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1739" y="5446981"/>
            <a:ext cx="585423" cy="585423"/>
          </a:xfrm>
          <a:prstGeom prst="rect">
            <a:avLst/>
          </a:prstGeom>
        </p:spPr>
      </p:pic>
      <p:pic>
        <p:nvPicPr>
          <p:cNvPr id="14" name="Graphic 13" descr="Mathematics with solid fill">
            <a:extLst>
              <a:ext uri="{FF2B5EF4-FFF2-40B4-BE49-F238E27FC236}">
                <a16:creationId xmlns:a16="http://schemas.microsoft.com/office/drawing/2014/main" id="{D1598771-811D-C2A9-3937-2F9653FEC97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31899" y="5987142"/>
            <a:ext cx="429721" cy="429721"/>
          </a:xfrm>
          <a:prstGeom prst="rect">
            <a:avLst/>
          </a:prstGeom>
        </p:spPr>
      </p:pic>
      <p:pic>
        <p:nvPicPr>
          <p:cNvPr id="15" name="Graphic 14" descr="Bank check with solid fill">
            <a:extLst>
              <a:ext uri="{FF2B5EF4-FFF2-40B4-BE49-F238E27FC236}">
                <a16:creationId xmlns:a16="http://schemas.microsoft.com/office/drawing/2014/main" id="{2057866D-D4CC-420A-F86F-BF798B3ACCF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17676" y="2370247"/>
            <a:ext cx="503745" cy="503745"/>
          </a:xfrm>
          <a:prstGeom prst="rect">
            <a:avLst/>
          </a:prstGeom>
        </p:spPr>
      </p:pic>
      <p:pic>
        <p:nvPicPr>
          <p:cNvPr id="16" name="Graphic 15" descr="Closed book with solid fill">
            <a:extLst>
              <a:ext uri="{FF2B5EF4-FFF2-40B4-BE49-F238E27FC236}">
                <a16:creationId xmlns:a16="http://schemas.microsoft.com/office/drawing/2014/main" id="{D6EE8A3E-FE05-8FB3-94E6-7615D77A356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11723" y="2901250"/>
            <a:ext cx="460538" cy="460538"/>
          </a:xfrm>
          <a:prstGeom prst="rect">
            <a:avLst/>
          </a:prstGeom>
        </p:spPr>
      </p:pic>
      <p:pic>
        <p:nvPicPr>
          <p:cNvPr id="17" name="Graphic 16" descr="Speech with solid fill">
            <a:extLst>
              <a:ext uri="{FF2B5EF4-FFF2-40B4-BE49-F238E27FC236}">
                <a16:creationId xmlns:a16="http://schemas.microsoft.com/office/drawing/2014/main" id="{D6D9AA84-EDF1-7AED-8E14-FC245F0BB31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01619" y="4008100"/>
            <a:ext cx="452035" cy="452035"/>
          </a:xfrm>
          <a:prstGeom prst="rect">
            <a:avLst/>
          </a:prstGeom>
        </p:spPr>
      </p:pic>
      <p:pic>
        <p:nvPicPr>
          <p:cNvPr id="18" name="Graphic 17">
            <a:extLst>
              <a:ext uri="{FF2B5EF4-FFF2-40B4-BE49-F238E27FC236}">
                <a16:creationId xmlns:a16="http://schemas.microsoft.com/office/drawing/2014/main" id="{06704B3C-E452-D79D-EFA4-1B81F9ABC8D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18919" y="3497306"/>
            <a:ext cx="465398" cy="399053"/>
          </a:xfrm>
          <a:prstGeom prst="rect">
            <a:avLst/>
          </a:prstGeom>
        </p:spPr>
      </p:pic>
    </p:spTree>
    <p:extLst>
      <p:ext uri="{BB962C8B-B14F-4D97-AF65-F5344CB8AC3E}">
        <p14:creationId xmlns:p14="http://schemas.microsoft.com/office/powerpoint/2010/main" val="650569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4605-4207-37DD-F6F0-63D08C18CAD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6B0F059-83B5-B64B-1539-1BDA4E4E3C09}"/>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84DE878-FCBE-7339-358C-37302D44803E}"/>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AC7AAA72-90B6-9B8F-F5E6-ECD86045FC1A}"/>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738913CB-C348-1580-F29B-10F234B70804}"/>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Story of a School Dollar Speaks Volumes</a:t>
            </a:r>
          </a:p>
        </p:txBody>
      </p:sp>
      <p:sp>
        <p:nvSpPr>
          <p:cNvPr id="34" name="Oval 33">
            <a:extLst>
              <a:ext uri="{FF2B5EF4-FFF2-40B4-BE49-F238E27FC236}">
                <a16:creationId xmlns:a16="http://schemas.microsoft.com/office/drawing/2014/main" id="{E1F55566-150B-6CE8-AC05-ED5C2C8F55A3}"/>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3EE4BA6-C456-27BB-A119-BA157506C5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24</a:t>
            </a:fld>
            <a:endParaRPr lang="en-US" dirty="0">
              <a:solidFill>
                <a:schemeClr val="bg1"/>
              </a:solidFill>
            </a:endParaRPr>
          </a:p>
        </p:txBody>
      </p:sp>
      <p:sp>
        <p:nvSpPr>
          <p:cNvPr id="35" name="Text Placeholder 2">
            <a:extLst>
              <a:ext uri="{FF2B5EF4-FFF2-40B4-BE49-F238E27FC236}">
                <a16:creationId xmlns:a16="http://schemas.microsoft.com/office/drawing/2014/main" id="{F18DD698-1BA9-7BD6-2794-00E15AA850FA}"/>
              </a:ext>
            </a:extLst>
          </p:cNvPr>
          <p:cNvSpPr>
            <a:spLocks noGrp="1"/>
          </p:cNvSpPr>
          <p:nvPr>
            <p:ph type="body" idx="1"/>
          </p:nvPr>
        </p:nvSpPr>
        <p:spPr>
          <a:xfrm>
            <a:off x="1382304" y="1908014"/>
            <a:ext cx="10121440" cy="4890994"/>
          </a:xfrm>
        </p:spPr>
        <p:txBody>
          <a:bodyPr>
            <a:noAutofit/>
          </a:bodyPr>
          <a:lstStyle/>
          <a:p>
            <a:pPr marL="0" indent="0">
              <a:lnSpc>
                <a:spcPct val="100000"/>
              </a:lnSpc>
              <a:buClr>
                <a:srgbClr val="194A6B"/>
              </a:buClr>
              <a:buSzPct val="100000"/>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Based on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FY2025</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audited data submitted in the federal reports:</a:t>
            </a:r>
          </a:p>
          <a:p>
            <a:pPr marL="914400" indent="-174625">
              <a:lnSpc>
                <a:spcPct val="100000"/>
              </a:lnSpc>
              <a:buClr>
                <a:srgbClr val="194A6B"/>
              </a:buClr>
              <a:buSzPct val="100000"/>
              <a:buFont typeface="Arial" panose="020B0604020202020204" pitchFamily="34" charset="0"/>
              <a:buChar char="•"/>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For every dollar districts spent: </a:t>
            </a:r>
          </a:p>
          <a:p>
            <a:pPr marL="1371600" lvl="1" indent="-174625">
              <a:lnSpc>
                <a:spcPct val="100000"/>
              </a:lnSpc>
              <a:spcBef>
                <a:spcPts val="1000"/>
              </a:spcBef>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44¢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went to teachers </a:t>
            </a:r>
          </a:p>
          <a:p>
            <a:pPr marL="1371600" lvl="1" indent="-174625">
              <a:lnSpc>
                <a:spcPct val="100000"/>
              </a:lnSpc>
              <a:spcBef>
                <a:spcPts val="1000"/>
              </a:spcBef>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28¢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to all other district staff</a:t>
            </a:r>
          </a:p>
          <a:p>
            <a:pPr marL="1196975" lvl="1" indent="0">
              <a:lnSpc>
                <a:spcPct val="100000"/>
              </a:lnSpc>
              <a:spcBef>
                <a:spcPts val="1000"/>
              </a:spcBef>
              <a:buClr>
                <a:srgbClr val="194A6B"/>
              </a:buClr>
              <a:buSzPct val="100000"/>
              <a:buNone/>
            </a:pPr>
            <a:endPar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endParaRPr>
          </a:p>
          <a:p>
            <a:pPr marL="914400" indent="-174625">
              <a:lnSpc>
                <a:spcPct val="100000"/>
              </a:lnSpc>
              <a:buClr>
                <a:srgbClr val="194A6B"/>
              </a:buClr>
              <a:buSzPct val="100000"/>
              <a:buFont typeface="Arial" panose="020B0604020202020204" pitchFamily="34" charset="0"/>
              <a:buChar char="•"/>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Which means…districts invested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$1.23 billion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on </a:t>
            </a:r>
            <a:b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b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instruction-related salaries and benefits</a:t>
            </a:r>
          </a:p>
          <a:p>
            <a:pPr indent="-174625">
              <a:lnSpc>
                <a:spcPct val="100000"/>
              </a:lnSpc>
              <a:buClr>
                <a:srgbClr val="194A6B"/>
              </a:buClr>
              <a:buSzPct val="100000"/>
              <a:buFont typeface="Arial" panose="020B0604020202020204" pitchFamily="34" charset="0"/>
              <a:buChar char="•"/>
            </a:pPr>
            <a:endParaRPr lang="en-US" sz="2500" dirty="0">
              <a:solidFill>
                <a:srgbClr val="194A6B"/>
              </a:solidFill>
            </a:endParaRPr>
          </a:p>
        </p:txBody>
      </p:sp>
      <p:pic>
        <p:nvPicPr>
          <p:cNvPr id="39" name="Graphic 38" descr="Dollar with solid fill">
            <a:extLst>
              <a:ext uri="{FF2B5EF4-FFF2-40B4-BE49-F238E27FC236}">
                <a16:creationId xmlns:a16="http://schemas.microsoft.com/office/drawing/2014/main" id="{25D81BB2-5A4D-2B99-2B2D-DCDBA501967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4545" y="143282"/>
            <a:ext cx="614358" cy="614358"/>
          </a:xfrm>
          <a:prstGeom prst="rect">
            <a:avLst/>
          </a:prstGeom>
        </p:spPr>
      </p:pic>
      <p:pic>
        <p:nvPicPr>
          <p:cNvPr id="3" name="Graphic 2">
            <a:extLst>
              <a:ext uri="{FF2B5EF4-FFF2-40B4-BE49-F238E27FC236}">
                <a16:creationId xmlns:a16="http://schemas.microsoft.com/office/drawing/2014/main" id="{F4447FBE-1E24-6E7C-C285-5601268E83F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4" name="Graphic 3" descr="Diploma roll with solid fill">
            <a:extLst>
              <a:ext uri="{FF2B5EF4-FFF2-40B4-BE49-F238E27FC236}">
                <a16:creationId xmlns:a16="http://schemas.microsoft.com/office/drawing/2014/main" id="{3120328D-1F46-F99D-4DAD-9F8C44E3D3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569" y="1367120"/>
            <a:ext cx="530390" cy="530390"/>
          </a:xfrm>
          <a:prstGeom prst="rect">
            <a:avLst/>
          </a:prstGeom>
        </p:spPr>
      </p:pic>
      <p:pic>
        <p:nvPicPr>
          <p:cNvPr id="5" name="Graphic 4" descr="Storytelling with solid fill">
            <a:extLst>
              <a:ext uri="{FF2B5EF4-FFF2-40B4-BE49-F238E27FC236}">
                <a16:creationId xmlns:a16="http://schemas.microsoft.com/office/drawing/2014/main" id="{54840E36-7674-57AF-60BC-4868F52338A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1201" y="913310"/>
            <a:ext cx="390755" cy="390755"/>
          </a:xfrm>
          <a:prstGeom prst="rect">
            <a:avLst/>
          </a:prstGeom>
        </p:spPr>
      </p:pic>
      <p:pic>
        <p:nvPicPr>
          <p:cNvPr id="6" name="Graphic 5">
            <a:extLst>
              <a:ext uri="{FF2B5EF4-FFF2-40B4-BE49-F238E27FC236}">
                <a16:creationId xmlns:a16="http://schemas.microsoft.com/office/drawing/2014/main" id="{C3E2946A-47EA-4832-ACA7-604ED10E2C7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007" y="523828"/>
            <a:ext cx="428194" cy="263436"/>
          </a:xfrm>
          <a:prstGeom prst="rect">
            <a:avLst/>
          </a:prstGeom>
        </p:spPr>
      </p:pic>
      <p:sp>
        <p:nvSpPr>
          <p:cNvPr id="7" name="TextBox 6">
            <a:extLst>
              <a:ext uri="{FF2B5EF4-FFF2-40B4-BE49-F238E27FC236}">
                <a16:creationId xmlns:a16="http://schemas.microsoft.com/office/drawing/2014/main" id="{A77E4697-1632-45A4-F7EC-EE9FBC16D2D3}"/>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8" name="Graphic 7" descr="Vlog with solid fill">
            <a:extLst>
              <a:ext uri="{FF2B5EF4-FFF2-40B4-BE49-F238E27FC236}">
                <a16:creationId xmlns:a16="http://schemas.microsoft.com/office/drawing/2014/main" id="{B83EF6F2-9A81-B246-EB5F-01D0BCB924C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0378" y="5029073"/>
            <a:ext cx="443384" cy="443384"/>
          </a:xfrm>
          <a:prstGeom prst="rect">
            <a:avLst/>
          </a:prstGeom>
        </p:spPr>
      </p:pic>
      <p:pic>
        <p:nvPicPr>
          <p:cNvPr id="11" name="Graphic 10" descr="Idea with solid fill">
            <a:extLst>
              <a:ext uri="{FF2B5EF4-FFF2-40B4-BE49-F238E27FC236}">
                <a16:creationId xmlns:a16="http://schemas.microsoft.com/office/drawing/2014/main" id="{BD4B64C7-2BA4-061D-DDD6-48B0D0C106A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11771" y="4562273"/>
            <a:ext cx="443384" cy="443384"/>
          </a:xfrm>
          <a:prstGeom prst="rect">
            <a:avLst/>
          </a:prstGeom>
        </p:spPr>
      </p:pic>
      <p:pic>
        <p:nvPicPr>
          <p:cNvPr id="13" name="Graphic 12" descr="Cycle with people with solid fill">
            <a:extLst>
              <a:ext uri="{FF2B5EF4-FFF2-40B4-BE49-F238E27FC236}">
                <a16:creationId xmlns:a16="http://schemas.microsoft.com/office/drawing/2014/main" id="{28C028E3-57B0-8CA1-7F5B-E904C4B1B55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1739" y="5446981"/>
            <a:ext cx="585423" cy="585423"/>
          </a:xfrm>
          <a:prstGeom prst="rect">
            <a:avLst/>
          </a:prstGeom>
        </p:spPr>
      </p:pic>
      <p:pic>
        <p:nvPicPr>
          <p:cNvPr id="14" name="Graphic 13" descr="Mathematics with solid fill">
            <a:extLst>
              <a:ext uri="{FF2B5EF4-FFF2-40B4-BE49-F238E27FC236}">
                <a16:creationId xmlns:a16="http://schemas.microsoft.com/office/drawing/2014/main" id="{02DCDE4F-E1DB-3ACA-E3FC-6528501BA3F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31899" y="5987142"/>
            <a:ext cx="429721" cy="429721"/>
          </a:xfrm>
          <a:prstGeom prst="rect">
            <a:avLst/>
          </a:prstGeom>
        </p:spPr>
      </p:pic>
      <p:pic>
        <p:nvPicPr>
          <p:cNvPr id="15" name="Graphic 14" descr="Bank check with solid fill">
            <a:extLst>
              <a:ext uri="{FF2B5EF4-FFF2-40B4-BE49-F238E27FC236}">
                <a16:creationId xmlns:a16="http://schemas.microsoft.com/office/drawing/2014/main" id="{DB238143-8AAE-0DC2-AB52-24046F649D7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17676" y="2370247"/>
            <a:ext cx="503745" cy="503745"/>
          </a:xfrm>
          <a:prstGeom prst="rect">
            <a:avLst/>
          </a:prstGeom>
        </p:spPr>
      </p:pic>
      <p:pic>
        <p:nvPicPr>
          <p:cNvPr id="16" name="Graphic 15" descr="Closed book with solid fill">
            <a:extLst>
              <a:ext uri="{FF2B5EF4-FFF2-40B4-BE49-F238E27FC236}">
                <a16:creationId xmlns:a16="http://schemas.microsoft.com/office/drawing/2014/main" id="{6E90DD20-BBAA-8B19-A2FF-44FC88E6764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11723" y="2901250"/>
            <a:ext cx="460538" cy="460538"/>
          </a:xfrm>
          <a:prstGeom prst="rect">
            <a:avLst/>
          </a:prstGeom>
        </p:spPr>
      </p:pic>
      <p:pic>
        <p:nvPicPr>
          <p:cNvPr id="19" name="Graphic 18" descr="Bank with solid fill">
            <a:extLst>
              <a:ext uri="{FF2B5EF4-FFF2-40B4-BE49-F238E27FC236}">
                <a16:creationId xmlns:a16="http://schemas.microsoft.com/office/drawing/2014/main" id="{80C16FB3-83E3-55B7-1335-3E4552B40185}"/>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84003" y="3977257"/>
            <a:ext cx="530390" cy="530390"/>
          </a:xfrm>
          <a:prstGeom prst="rect">
            <a:avLst/>
          </a:prstGeom>
        </p:spPr>
      </p:pic>
      <p:pic>
        <p:nvPicPr>
          <p:cNvPr id="20" name="Graphic 19">
            <a:extLst>
              <a:ext uri="{FF2B5EF4-FFF2-40B4-BE49-F238E27FC236}">
                <a16:creationId xmlns:a16="http://schemas.microsoft.com/office/drawing/2014/main" id="{496222C8-A34B-2FC3-B483-584E94395370}"/>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18919" y="3497306"/>
            <a:ext cx="465398" cy="399053"/>
          </a:xfrm>
          <a:prstGeom prst="rect">
            <a:avLst/>
          </a:prstGeom>
        </p:spPr>
      </p:pic>
    </p:spTree>
    <p:extLst>
      <p:ext uri="{BB962C8B-B14F-4D97-AF65-F5344CB8AC3E}">
        <p14:creationId xmlns:p14="http://schemas.microsoft.com/office/powerpoint/2010/main" val="3074104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D4982-4283-2372-E516-84FB28B4DDF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D4BAE5C-3966-E992-40B2-D17666B35852}"/>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344422A-74E2-3E08-080B-345C58123AD5}"/>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A24AD1EF-EA1A-6707-4348-F46136A1C2B3}"/>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5028153C-5823-4190-D48B-C00BD3F1137A}"/>
              </a:ext>
            </a:extLst>
          </p:cNvPr>
          <p:cNvSpPr txBox="1">
            <a:spLocks/>
          </p:cNvSpPr>
          <p:nvPr/>
        </p:nvSpPr>
        <p:spPr>
          <a:xfrm>
            <a:off x="1356372" y="88440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Alaska’s Science of Reading Symposium was a Hit</a:t>
            </a:r>
          </a:p>
        </p:txBody>
      </p:sp>
      <p:sp>
        <p:nvSpPr>
          <p:cNvPr id="34" name="Oval 33">
            <a:extLst>
              <a:ext uri="{FF2B5EF4-FFF2-40B4-BE49-F238E27FC236}">
                <a16:creationId xmlns:a16="http://schemas.microsoft.com/office/drawing/2014/main" id="{E0D84CFC-9A40-706D-A243-D126EC7CBBD7}"/>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CE750740-5AD4-6A8F-7C89-7889153BB3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25</a:t>
            </a:fld>
            <a:endParaRPr lang="en-US" dirty="0">
              <a:solidFill>
                <a:schemeClr val="bg1"/>
              </a:solidFill>
            </a:endParaRPr>
          </a:p>
        </p:txBody>
      </p:sp>
      <p:sp>
        <p:nvSpPr>
          <p:cNvPr id="35" name="Text Placeholder 2">
            <a:extLst>
              <a:ext uri="{FF2B5EF4-FFF2-40B4-BE49-F238E27FC236}">
                <a16:creationId xmlns:a16="http://schemas.microsoft.com/office/drawing/2014/main" id="{4DFC164C-7AE0-6087-7539-B17DE2174099}"/>
              </a:ext>
            </a:extLst>
          </p:cNvPr>
          <p:cNvSpPr>
            <a:spLocks noGrp="1"/>
          </p:cNvSpPr>
          <p:nvPr>
            <p:ph type="body" idx="1"/>
          </p:nvPr>
        </p:nvSpPr>
        <p:spPr>
          <a:xfrm>
            <a:off x="1352497" y="1789471"/>
            <a:ext cx="10151247" cy="5068529"/>
          </a:xfrm>
        </p:spPr>
        <p:txBody>
          <a:bodyPr>
            <a:noAutofit/>
          </a:bodyPr>
          <a:lstStyle/>
          <a:p>
            <a:pPr marL="57150" indent="0">
              <a:lnSpc>
                <a:spcPct val="100000"/>
              </a:lnSpc>
              <a:buNone/>
            </a:pPr>
            <a:r>
              <a:rPr lang="en-US" sz="2500" dirty="0">
                <a:solidFill>
                  <a:srgbClr val="194A6B"/>
                </a:solidFill>
              </a:rPr>
              <a:t>The </a:t>
            </a:r>
            <a:r>
              <a:rPr lang="en-US" sz="2500" b="1" dirty="0">
                <a:solidFill>
                  <a:srgbClr val="194A6B"/>
                </a:solidFill>
              </a:rPr>
              <a:t>5th</a:t>
            </a:r>
            <a:r>
              <a:rPr lang="en-US" sz="2500" dirty="0">
                <a:solidFill>
                  <a:srgbClr val="194A6B"/>
                </a:solidFill>
              </a:rPr>
              <a:t> annual Science of Reading (</a:t>
            </a:r>
            <a:r>
              <a:rPr lang="en-US" sz="2500" dirty="0" err="1">
                <a:solidFill>
                  <a:srgbClr val="194A6B"/>
                </a:solidFill>
              </a:rPr>
              <a:t>SoR</a:t>
            </a:r>
            <a:r>
              <a:rPr lang="en-US" sz="2500" dirty="0">
                <a:solidFill>
                  <a:srgbClr val="194A6B"/>
                </a:solidFill>
              </a:rPr>
              <a:t>) Symposium held </a:t>
            </a:r>
            <a:r>
              <a:rPr lang="en-US" sz="2500" b="1" dirty="0">
                <a:solidFill>
                  <a:srgbClr val="194A6B"/>
                </a:solidFill>
              </a:rPr>
              <a:t>May 1–3, 2026 </a:t>
            </a:r>
            <a:r>
              <a:rPr lang="en-US" sz="2500" dirty="0">
                <a:solidFill>
                  <a:srgbClr val="194A6B"/>
                </a:solidFill>
              </a:rPr>
              <a:t>at the Dena’ina Center in Anchorage: </a:t>
            </a:r>
          </a:p>
          <a:p>
            <a:pPr marL="511175" indent="-166688">
              <a:lnSpc>
                <a:spcPct val="100000"/>
              </a:lnSpc>
              <a:buClr>
                <a:srgbClr val="194A6B"/>
              </a:buClr>
              <a:buSzPct val="100000"/>
            </a:pPr>
            <a:r>
              <a:rPr lang="en-US" sz="2500" b="1" dirty="0">
                <a:solidFill>
                  <a:srgbClr val="194A6B"/>
                </a:solidFill>
              </a:rPr>
              <a:t>963 </a:t>
            </a:r>
            <a:r>
              <a:rPr lang="en-US" sz="2500" dirty="0">
                <a:solidFill>
                  <a:srgbClr val="194A6B"/>
                </a:solidFill>
              </a:rPr>
              <a:t>registered in-person attendees</a:t>
            </a:r>
          </a:p>
          <a:p>
            <a:pPr marL="511175" indent="-166688">
              <a:lnSpc>
                <a:spcPct val="100000"/>
              </a:lnSpc>
              <a:buClr>
                <a:srgbClr val="194A6B"/>
              </a:buClr>
              <a:buSzPct val="100000"/>
            </a:pPr>
            <a:r>
              <a:rPr lang="en-US" sz="2500" b="1" dirty="0">
                <a:solidFill>
                  <a:srgbClr val="194A6B"/>
                </a:solidFill>
              </a:rPr>
              <a:t>6 </a:t>
            </a:r>
            <a:r>
              <a:rPr lang="en-US" sz="2500" dirty="0">
                <a:solidFill>
                  <a:srgbClr val="194A6B"/>
                </a:solidFill>
              </a:rPr>
              <a:t>nationally recognized keynote speakers</a:t>
            </a:r>
          </a:p>
          <a:p>
            <a:pPr marL="511175" indent="-166688">
              <a:lnSpc>
                <a:spcPct val="100000"/>
              </a:lnSpc>
              <a:buClr>
                <a:srgbClr val="194A6B"/>
              </a:buClr>
              <a:buSzPct val="100000"/>
            </a:pPr>
            <a:r>
              <a:rPr lang="en-US" sz="2500" b="1" dirty="0">
                <a:solidFill>
                  <a:srgbClr val="194A6B"/>
                </a:solidFill>
              </a:rPr>
              <a:t>18 </a:t>
            </a:r>
            <a:r>
              <a:rPr lang="en-US" sz="2500" dirty="0">
                <a:solidFill>
                  <a:srgbClr val="194A6B"/>
                </a:solidFill>
              </a:rPr>
              <a:t>additional Science of Reading  leaders from across the nation provided </a:t>
            </a:r>
            <a:r>
              <a:rPr lang="en-US" sz="2500" b="1" dirty="0">
                <a:solidFill>
                  <a:srgbClr val="194A6B"/>
                </a:solidFill>
              </a:rPr>
              <a:t>64 </a:t>
            </a:r>
            <a:r>
              <a:rPr lang="en-US" sz="2500" dirty="0">
                <a:solidFill>
                  <a:srgbClr val="194A6B"/>
                </a:solidFill>
              </a:rPr>
              <a:t>breakout sessions</a:t>
            </a:r>
            <a:endParaRPr lang="en-US" sz="2500" b="1" dirty="0">
              <a:solidFill>
                <a:srgbClr val="194A6B"/>
              </a:solidFill>
            </a:endParaRPr>
          </a:p>
          <a:p>
            <a:pPr marL="511175" indent="-166688">
              <a:lnSpc>
                <a:spcPct val="100000"/>
              </a:lnSpc>
              <a:buClr>
                <a:srgbClr val="194A6B"/>
              </a:buClr>
              <a:buSzPct val="100000"/>
            </a:pPr>
            <a:r>
              <a:rPr lang="en-US" sz="2500" b="1" dirty="0">
                <a:solidFill>
                  <a:srgbClr val="194A6B"/>
                </a:solidFill>
              </a:rPr>
              <a:t>30 sponsors</a:t>
            </a:r>
            <a:r>
              <a:rPr lang="en-US" sz="2500" dirty="0">
                <a:solidFill>
                  <a:srgbClr val="194A6B"/>
                </a:solidFill>
              </a:rPr>
              <a:t> representing evidence-based instructional materials and resources</a:t>
            </a:r>
          </a:p>
          <a:p>
            <a:pPr marL="511175" indent="-166688">
              <a:lnSpc>
                <a:spcPct val="100000"/>
              </a:lnSpc>
              <a:buClr>
                <a:srgbClr val="194A6B"/>
              </a:buClr>
              <a:buSzPct val="100000"/>
            </a:pPr>
            <a:r>
              <a:rPr lang="en-US" sz="2500" b="1" dirty="0">
                <a:solidFill>
                  <a:srgbClr val="194A6B"/>
                </a:solidFill>
              </a:rPr>
              <a:t>13</a:t>
            </a:r>
            <a:r>
              <a:rPr lang="en-US" sz="2500" dirty="0">
                <a:solidFill>
                  <a:srgbClr val="194A6B"/>
                </a:solidFill>
              </a:rPr>
              <a:t> new Alaska Science of Reading Ambassadors honored</a:t>
            </a:r>
          </a:p>
          <a:p>
            <a:pPr marL="55245" indent="-29845">
              <a:lnSpc>
                <a:spcPct val="100000"/>
              </a:lnSpc>
              <a:buNone/>
            </a:pPr>
            <a:endParaRPr lang="en-US" sz="2500" dirty="0">
              <a:solidFill>
                <a:srgbClr val="194A6B"/>
              </a:solidFill>
            </a:endParaRPr>
          </a:p>
          <a:p>
            <a:pPr marL="341312" indent="0">
              <a:buClr>
                <a:srgbClr val="194A6B"/>
              </a:buClr>
              <a:buSzPct val="100000"/>
              <a:buNone/>
            </a:pPr>
            <a:endParaRPr lang="en-US" sz="2000" dirty="0">
              <a:solidFill>
                <a:srgbClr val="194A6B"/>
              </a:solidFill>
            </a:endParaRPr>
          </a:p>
        </p:txBody>
      </p:sp>
      <p:pic>
        <p:nvPicPr>
          <p:cNvPr id="28" name="Graphic 27" descr="Users with solid fill">
            <a:extLst>
              <a:ext uri="{FF2B5EF4-FFF2-40B4-BE49-F238E27FC236}">
                <a16:creationId xmlns:a16="http://schemas.microsoft.com/office/drawing/2014/main" id="{2386A71F-0631-FDBA-A44D-34FFFD30A6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6915" y="173081"/>
            <a:ext cx="598914" cy="598914"/>
          </a:xfrm>
          <a:prstGeom prst="rect">
            <a:avLst/>
          </a:prstGeom>
        </p:spPr>
      </p:pic>
      <p:pic>
        <p:nvPicPr>
          <p:cNvPr id="3" name="Graphic 2">
            <a:extLst>
              <a:ext uri="{FF2B5EF4-FFF2-40B4-BE49-F238E27FC236}">
                <a16:creationId xmlns:a16="http://schemas.microsoft.com/office/drawing/2014/main" id="{ECACC00D-2F15-DDEA-494A-C8A3BBEE5F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4" name="Graphic 3" descr="Diploma roll with solid fill">
            <a:extLst>
              <a:ext uri="{FF2B5EF4-FFF2-40B4-BE49-F238E27FC236}">
                <a16:creationId xmlns:a16="http://schemas.microsoft.com/office/drawing/2014/main" id="{1A57CAE4-8615-1302-93A4-F66732EE27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569" y="1367120"/>
            <a:ext cx="530390" cy="530390"/>
          </a:xfrm>
          <a:prstGeom prst="rect">
            <a:avLst/>
          </a:prstGeom>
        </p:spPr>
      </p:pic>
      <p:pic>
        <p:nvPicPr>
          <p:cNvPr id="5" name="Graphic 4" descr="Storytelling with solid fill">
            <a:extLst>
              <a:ext uri="{FF2B5EF4-FFF2-40B4-BE49-F238E27FC236}">
                <a16:creationId xmlns:a16="http://schemas.microsoft.com/office/drawing/2014/main" id="{67E47E52-BEAD-D809-4393-9594681BA8D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1201" y="913310"/>
            <a:ext cx="390755" cy="390755"/>
          </a:xfrm>
          <a:prstGeom prst="rect">
            <a:avLst/>
          </a:prstGeom>
        </p:spPr>
      </p:pic>
      <p:pic>
        <p:nvPicPr>
          <p:cNvPr id="6" name="Graphic 5">
            <a:extLst>
              <a:ext uri="{FF2B5EF4-FFF2-40B4-BE49-F238E27FC236}">
                <a16:creationId xmlns:a16="http://schemas.microsoft.com/office/drawing/2014/main" id="{D1C5BC44-80CB-1B0B-C104-7970B65AB75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007" y="523828"/>
            <a:ext cx="428194" cy="263436"/>
          </a:xfrm>
          <a:prstGeom prst="rect">
            <a:avLst/>
          </a:prstGeom>
        </p:spPr>
      </p:pic>
      <p:sp>
        <p:nvSpPr>
          <p:cNvPr id="7" name="TextBox 6">
            <a:extLst>
              <a:ext uri="{FF2B5EF4-FFF2-40B4-BE49-F238E27FC236}">
                <a16:creationId xmlns:a16="http://schemas.microsoft.com/office/drawing/2014/main" id="{E3D35F7C-95BB-D71B-FF5C-0661ED9F2381}"/>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8" name="Graphic 7" descr="Vlog with solid fill">
            <a:extLst>
              <a:ext uri="{FF2B5EF4-FFF2-40B4-BE49-F238E27FC236}">
                <a16:creationId xmlns:a16="http://schemas.microsoft.com/office/drawing/2014/main" id="{A45285BF-9A5E-8B9D-49CB-3162BF4B875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0378" y="5029073"/>
            <a:ext cx="443384" cy="443384"/>
          </a:xfrm>
          <a:prstGeom prst="rect">
            <a:avLst/>
          </a:prstGeom>
        </p:spPr>
      </p:pic>
      <p:pic>
        <p:nvPicPr>
          <p:cNvPr id="13" name="Graphic 12" descr="Cycle with people with solid fill">
            <a:extLst>
              <a:ext uri="{FF2B5EF4-FFF2-40B4-BE49-F238E27FC236}">
                <a16:creationId xmlns:a16="http://schemas.microsoft.com/office/drawing/2014/main" id="{6FE0804D-C49E-0AF8-2716-8F328D4E150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41739" y="5446981"/>
            <a:ext cx="585423" cy="585423"/>
          </a:xfrm>
          <a:prstGeom prst="rect">
            <a:avLst/>
          </a:prstGeom>
        </p:spPr>
      </p:pic>
      <p:pic>
        <p:nvPicPr>
          <p:cNvPr id="14" name="Graphic 13" descr="Mathematics with solid fill">
            <a:extLst>
              <a:ext uri="{FF2B5EF4-FFF2-40B4-BE49-F238E27FC236}">
                <a16:creationId xmlns:a16="http://schemas.microsoft.com/office/drawing/2014/main" id="{F868A1EF-44EB-BA6E-7F59-A8B1FEDBBAD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31899" y="5987142"/>
            <a:ext cx="429721" cy="429721"/>
          </a:xfrm>
          <a:prstGeom prst="rect">
            <a:avLst/>
          </a:prstGeom>
        </p:spPr>
      </p:pic>
      <p:pic>
        <p:nvPicPr>
          <p:cNvPr id="15" name="Graphic 14" descr="Bank check with solid fill">
            <a:extLst>
              <a:ext uri="{FF2B5EF4-FFF2-40B4-BE49-F238E27FC236}">
                <a16:creationId xmlns:a16="http://schemas.microsoft.com/office/drawing/2014/main" id="{247ABE07-8A58-86C1-8428-56AFE677BB1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17676" y="2370247"/>
            <a:ext cx="503745" cy="503745"/>
          </a:xfrm>
          <a:prstGeom prst="rect">
            <a:avLst/>
          </a:prstGeom>
        </p:spPr>
      </p:pic>
      <p:pic>
        <p:nvPicPr>
          <p:cNvPr id="16" name="Graphic 15" descr="Closed book with solid fill">
            <a:extLst>
              <a:ext uri="{FF2B5EF4-FFF2-40B4-BE49-F238E27FC236}">
                <a16:creationId xmlns:a16="http://schemas.microsoft.com/office/drawing/2014/main" id="{37968684-8B85-6EC0-BC2B-31A2C0D2DAB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11723" y="2901250"/>
            <a:ext cx="460538" cy="460538"/>
          </a:xfrm>
          <a:prstGeom prst="rect">
            <a:avLst/>
          </a:prstGeom>
        </p:spPr>
      </p:pic>
      <p:pic>
        <p:nvPicPr>
          <p:cNvPr id="18" name="Graphic 17" descr="Bank with solid fill">
            <a:extLst>
              <a:ext uri="{FF2B5EF4-FFF2-40B4-BE49-F238E27FC236}">
                <a16:creationId xmlns:a16="http://schemas.microsoft.com/office/drawing/2014/main" id="{BBEA8BBB-AA86-477E-C905-80F9632CB39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84003" y="3977257"/>
            <a:ext cx="530390" cy="530390"/>
          </a:xfrm>
          <a:prstGeom prst="rect">
            <a:avLst/>
          </a:prstGeom>
        </p:spPr>
      </p:pic>
      <p:pic>
        <p:nvPicPr>
          <p:cNvPr id="19" name="Graphic 18">
            <a:extLst>
              <a:ext uri="{FF2B5EF4-FFF2-40B4-BE49-F238E27FC236}">
                <a16:creationId xmlns:a16="http://schemas.microsoft.com/office/drawing/2014/main" id="{4D0DA93D-8172-F24F-5765-185274BC874B}"/>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18919" y="3497306"/>
            <a:ext cx="465398" cy="399053"/>
          </a:xfrm>
          <a:prstGeom prst="rect">
            <a:avLst/>
          </a:prstGeom>
        </p:spPr>
      </p:pic>
      <p:pic>
        <p:nvPicPr>
          <p:cNvPr id="20" name="Graphic 19" descr="Dollar with solid fill">
            <a:extLst>
              <a:ext uri="{FF2B5EF4-FFF2-40B4-BE49-F238E27FC236}">
                <a16:creationId xmlns:a16="http://schemas.microsoft.com/office/drawing/2014/main" id="{358CBCC4-7B57-663B-004D-1CA5CA276F47}"/>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85717" y="4528099"/>
            <a:ext cx="497205" cy="497205"/>
          </a:xfrm>
          <a:prstGeom prst="rect">
            <a:avLst/>
          </a:prstGeom>
        </p:spPr>
      </p:pic>
    </p:spTree>
    <p:extLst>
      <p:ext uri="{BB962C8B-B14F-4D97-AF65-F5344CB8AC3E}">
        <p14:creationId xmlns:p14="http://schemas.microsoft.com/office/powerpoint/2010/main" val="1811989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C1175-748D-FA94-6D2D-859AD14412F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CD3B11C-F89C-5E5F-6931-86B02760A68C}"/>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503C6BB-94B5-2CF9-AB57-BC0D81451872}"/>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E704BF4-DDB8-0ABE-B2DE-CD42CBAB9987}"/>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127061FB-E2AE-49ED-CC90-2D463FE19998}"/>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Broadband Boosts Were Made Across the Last Frontier</a:t>
            </a:r>
          </a:p>
        </p:txBody>
      </p:sp>
      <p:sp>
        <p:nvSpPr>
          <p:cNvPr id="34" name="Oval 33">
            <a:extLst>
              <a:ext uri="{FF2B5EF4-FFF2-40B4-BE49-F238E27FC236}">
                <a16:creationId xmlns:a16="http://schemas.microsoft.com/office/drawing/2014/main" id="{DE294359-52E5-2034-80C4-C8D9DA7198EA}"/>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2DF581C-C1AB-672C-7B5A-B7F9C3B162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26</a:t>
            </a:fld>
            <a:endParaRPr lang="en-US" dirty="0">
              <a:solidFill>
                <a:schemeClr val="bg1"/>
              </a:solidFill>
            </a:endParaRPr>
          </a:p>
        </p:txBody>
      </p:sp>
      <p:sp>
        <p:nvSpPr>
          <p:cNvPr id="35" name="Text Placeholder 2">
            <a:extLst>
              <a:ext uri="{FF2B5EF4-FFF2-40B4-BE49-F238E27FC236}">
                <a16:creationId xmlns:a16="http://schemas.microsoft.com/office/drawing/2014/main" id="{464E25E3-23CE-869D-B883-4528F54F6459}"/>
              </a:ext>
            </a:extLst>
          </p:cNvPr>
          <p:cNvSpPr>
            <a:spLocks noGrp="1"/>
          </p:cNvSpPr>
          <p:nvPr>
            <p:ph type="body" idx="1"/>
          </p:nvPr>
        </p:nvSpPr>
        <p:spPr>
          <a:xfrm>
            <a:off x="1382304" y="1974394"/>
            <a:ext cx="10121440" cy="4883606"/>
          </a:xfrm>
        </p:spPr>
        <p:txBody>
          <a:bodyPr>
            <a:noAutofit/>
          </a:bodyPr>
          <a:lstStyle/>
          <a:p>
            <a:pPr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133</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schools in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23</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districts received Broadband Access Grants (BAG)</a:t>
            </a:r>
          </a:p>
          <a:p>
            <a:pPr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126+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schools upgraded internet speeds from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25</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Mbps to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100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Mbps, </a:t>
            </a:r>
            <a:b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b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6</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more than last year</a:t>
            </a:r>
          </a:p>
          <a:p>
            <a:pPr indent="-174625">
              <a:lnSpc>
                <a:spcPct val="100000"/>
              </a:lnSpc>
              <a:buClr>
                <a:srgbClr val="194A6B"/>
              </a:buClr>
              <a:buSzPct val="100000"/>
              <a:buFont typeface="Arial" panose="020B0604020202020204" pitchFamily="34" charset="0"/>
              <a:buChar char="•"/>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DEED supported schools and libraries to secure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$204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million in federal E‑Rate support</a:t>
            </a:r>
          </a:p>
          <a:p>
            <a:pPr indent="-174625">
              <a:lnSpc>
                <a:spcPct val="100000"/>
              </a:lnSpc>
              <a:buClr>
                <a:srgbClr val="194A6B"/>
              </a:buClr>
              <a:buSzPct val="100000"/>
              <a:buFont typeface="Arial" panose="020B0604020202020204" pitchFamily="34" charset="0"/>
              <a:buChar char="•"/>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Over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40</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libraries and schools achieved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$16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million in total cost savings</a:t>
            </a:r>
            <a:endParaRPr lang="en-US" sz="2500" i="1" dirty="0">
              <a:solidFill>
                <a:srgbClr val="194A6B"/>
              </a:solidFill>
              <a:latin typeface="Calibri" panose="020F0502020204030204" pitchFamily="34" charset="0"/>
              <a:ea typeface="Calibri" panose="020F0502020204030204" pitchFamily="34" charset="0"/>
              <a:cs typeface="Calibri" panose="020F0502020204030204" pitchFamily="34" charset="0"/>
            </a:endParaRPr>
          </a:p>
          <a:p>
            <a:pPr marL="25400" indent="0">
              <a:spcBef>
                <a:spcPts val="0"/>
              </a:spcBef>
              <a:buNone/>
            </a:pPr>
            <a:endParaRPr lang="en-US" sz="2000" dirty="0">
              <a:solidFill>
                <a:srgbClr val="194A6B"/>
              </a:solidFill>
            </a:endParaRPr>
          </a:p>
        </p:txBody>
      </p:sp>
      <p:pic>
        <p:nvPicPr>
          <p:cNvPr id="5" name="Graphic 4" descr="Wireless router with solid fill">
            <a:extLst>
              <a:ext uri="{FF2B5EF4-FFF2-40B4-BE49-F238E27FC236}">
                <a16:creationId xmlns:a16="http://schemas.microsoft.com/office/drawing/2014/main" id="{B985979F-3D53-E23E-2C20-BE388D05A5D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5977" y="126663"/>
            <a:ext cx="593449" cy="593449"/>
          </a:xfrm>
          <a:prstGeom prst="rect">
            <a:avLst/>
          </a:prstGeom>
        </p:spPr>
      </p:pic>
      <p:pic>
        <p:nvPicPr>
          <p:cNvPr id="3" name="Graphic 2">
            <a:extLst>
              <a:ext uri="{FF2B5EF4-FFF2-40B4-BE49-F238E27FC236}">
                <a16:creationId xmlns:a16="http://schemas.microsoft.com/office/drawing/2014/main" id="{5595CFB0-8A08-D031-5133-D5831F1CB0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6" name="Graphic 5" descr="Diploma roll with solid fill">
            <a:extLst>
              <a:ext uri="{FF2B5EF4-FFF2-40B4-BE49-F238E27FC236}">
                <a16:creationId xmlns:a16="http://schemas.microsoft.com/office/drawing/2014/main" id="{83F87E79-7341-DFCC-40F3-EEA55E2A345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569" y="1367120"/>
            <a:ext cx="530390" cy="530390"/>
          </a:xfrm>
          <a:prstGeom prst="rect">
            <a:avLst/>
          </a:prstGeom>
        </p:spPr>
      </p:pic>
      <p:pic>
        <p:nvPicPr>
          <p:cNvPr id="7" name="Graphic 6" descr="Storytelling with solid fill">
            <a:extLst>
              <a:ext uri="{FF2B5EF4-FFF2-40B4-BE49-F238E27FC236}">
                <a16:creationId xmlns:a16="http://schemas.microsoft.com/office/drawing/2014/main" id="{3AB7BC59-3340-F60D-B54E-D8C6734D124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1201" y="913310"/>
            <a:ext cx="390755" cy="390755"/>
          </a:xfrm>
          <a:prstGeom prst="rect">
            <a:avLst/>
          </a:prstGeom>
        </p:spPr>
      </p:pic>
      <p:pic>
        <p:nvPicPr>
          <p:cNvPr id="8" name="Graphic 7">
            <a:extLst>
              <a:ext uri="{FF2B5EF4-FFF2-40B4-BE49-F238E27FC236}">
                <a16:creationId xmlns:a16="http://schemas.microsoft.com/office/drawing/2014/main" id="{87B5A05D-6788-F440-78F9-5B6087E4C07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007" y="523828"/>
            <a:ext cx="428194" cy="263436"/>
          </a:xfrm>
          <a:prstGeom prst="rect">
            <a:avLst/>
          </a:prstGeom>
        </p:spPr>
      </p:pic>
      <p:sp>
        <p:nvSpPr>
          <p:cNvPr id="11" name="TextBox 10">
            <a:extLst>
              <a:ext uri="{FF2B5EF4-FFF2-40B4-BE49-F238E27FC236}">
                <a16:creationId xmlns:a16="http://schemas.microsoft.com/office/drawing/2014/main" id="{7C6EB528-AA4B-32B8-9B35-344EA1080993}"/>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15" name="Graphic 14" descr="Cycle with people with solid fill">
            <a:extLst>
              <a:ext uri="{FF2B5EF4-FFF2-40B4-BE49-F238E27FC236}">
                <a16:creationId xmlns:a16="http://schemas.microsoft.com/office/drawing/2014/main" id="{923F7F45-39B8-7F2C-A8B7-B2D94A29644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41739" y="5446981"/>
            <a:ext cx="585423" cy="585423"/>
          </a:xfrm>
          <a:prstGeom prst="rect">
            <a:avLst/>
          </a:prstGeom>
        </p:spPr>
      </p:pic>
      <p:pic>
        <p:nvPicPr>
          <p:cNvPr id="16" name="Graphic 15" descr="Mathematics with solid fill">
            <a:extLst>
              <a:ext uri="{FF2B5EF4-FFF2-40B4-BE49-F238E27FC236}">
                <a16:creationId xmlns:a16="http://schemas.microsoft.com/office/drawing/2014/main" id="{1B67D249-1754-5F3F-1655-D686A685993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31899" y="5987142"/>
            <a:ext cx="429721" cy="429721"/>
          </a:xfrm>
          <a:prstGeom prst="rect">
            <a:avLst/>
          </a:prstGeom>
        </p:spPr>
      </p:pic>
      <p:pic>
        <p:nvPicPr>
          <p:cNvPr id="17" name="Graphic 16" descr="Bank check with solid fill">
            <a:extLst>
              <a:ext uri="{FF2B5EF4-FFF2-40B4-BE49-F238E27FC236}">
                <a16:creationId xmlns:a16="http://schemas.microsoft.com/office/drawing/2014/main" id="{9829C6FD-7762-7B34-EC7E-E0EDD55E7C6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17676" y="2370247"/>
            <a:ext cx="503745" cy="503745"/>
          </a:xfrm>
          <a:prstGeom prst="rect">
            <a:avLst/>
          </a:prstGeom>
        </p:spPr>
      </p:pic>
      <p:pic>
        <p:nvPicPr>
          <p:cNvPr id="18" name="Graphic 17" descr="Closed book with solid fill">
            <a:extLst>
              <a:ext uri="{FF2B5EF4-FFF2-40B4-BE49-F238E27FC236}">
                <a16:creationId xmlns:a16="http://schemas.microsoft.com/office/drawing/2014/main" id="{71B86064-7669-CD73-AD1A-34C432B55D2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11723" y="2901250"/>
            <a:ext cx="460538" cy="460538"/>
          </a:xfrm>
          <a:prstGeom prst="rect">
            <a:avLst/>
          </a:prstGeom>
        </p:spPr>
      </p:pic>
      <p:pic>
        <p:nvPicPr>
          <p:cNvPr id="20" name="Graphic 19" descr="Bank with solid fill">
            <a:extLst>
              <a:ext uri="{FF2B5EF4-FFF2-40B4-BE49-F238E27FC236}">
                <a16:creationId xmlns:a16="http://schemas.microsoft.com/office/drawing/2014/main" id="{A5E0D209-03C8-45DE-8BB9-6BA7A0C0C7E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4003" y="3977257"/>
            <a:ext cx="530390" cy="530390"/>
          </a:xfrm>
          <a:prstGeom prst="rect">
            <a:avLst/>
          </a:prstGeom>
        </p:spPr>
      </p:pic>
      <p:pic>
        <p:nvPicPr>
          <p:cNvPr id="21" name="Graphic 20">
            <a:extLst>
              <a:ext uri="{FF2B5EF4-FFF2-40B4-BE49-F238E27FC236}">
                <a16:creationId xmlns:a16="http://schemas.microsoft.com/office/drawing/2014/main" id="{E0C11E03-7F1C-DC99-4825-383BFB9D0EF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18919" y="3497306"/>
            <a:ext cx="465398" cy="399053"/>
          </a:xfrm>
          <a:prstGeom prst="rect">
            <a:avLst/>
          </a:prstGeom>
        </p:spPr>
      </p:pic>
      <p:pic>
        <p:nvPicPr>
          <p:cNvPr id="22" name="Graphic 21" descr="Dollar with solid fill">
            <a:extLst>
              <a:ext uri="{FF2B5EF4-FFF2-40B4-BE49-F238E27FC236}">
                <a16:creationId xmlns:a16="http://schemas.microsoft.com/office/drawing/2014/main" id="{A577BE6C-5374-9E76-B95C-6C2623E2566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85717" y="4528099"/>
            <a:ext cx="497205" cy="497205"/>
          </a:xfrm>
          <a:prstGeom prst="rect">
            <a:avLst/>
          </a:prstGeom>
        </p:spPr>
      </p:pic>
      <p:pic>
        <p:nvPicPr>
          <p:cNvPr id="23" name="Graphic 22" descr="Users with solid fill">
            <a:extLst>
              <a:ext uri="{FF2B5EF4-FFF2-40B4-BE49-F238E27FC236}">
                <a16:creationId xmlns:a16="http://schemas.microsoft.com/office/drawing/2014/main" id="{DDD47C97-F342-864A-AA4A-B793947C630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50095" y="4953738"/>
            <a:ext cx="574499" cy="574499"/>
          </a:xfrm>
          <a:prstGeom prst="rect">
            <a:avLst/>
          </a:prstGeom>
        </p:spPr>
      </p:pic>
    </p:spTree>
    <p:extLst>
      <p:ext uri="{BB962C8B-B14F-4D97-AF65-F5344CB8AC3E}">
        <p14:creationId xmlns:p14="http://schemas.microsoft.com/office/powerpoint/2010/main" val="1478802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EDE5-8C73-CA24-29EF-454276DB791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A216639-26E3-6C0A-07FB-D0B409E03E1C}"/>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FA5407D-AEAE-A6BD-F05D-88D4AC58B607}"/>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2325B86-5333-8D34-AFA0-324D76A9D449}"/>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CCF3A221-86D2-7882-B05D-ECA01877B1E4}"/>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Residential School Programs are Strong  </a:t>
            </a:r>
          </a:p>
        </p:txBody>
      </p:sp>
      <p:sp>
        <p:nvSpPr>
          <p:cNvPr id="34" name="Oval 33">
            <a:extLst>
              <a:ext uri="{FF2B5EF4-FFF2-40B4-BE49-F238E27FC236}">
                <a16:creationId xmlns:a16="http://schemas.microsoft.com/office/drawing/2014/main" id="{E91207D3-C460-E373-391B-A1B961091C26}"/>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E13FC1B-2671-2FC3-7B3D-71E416DDB4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27</a:t>
            </a:fld>
            <a:endParaRPr lang="en-US" dirty="0">
              <a:solidFill>
                <a:schemeClr val="bg1"/>
              </a:solidFill>
            </a:endParaRPr>
          </a:p>
        </p:txBody>
      </p:sp>
      <p:sp>
        <p:nvSpPr>
          <p:cNvPr id="35" name="Text Placeholder 2">
            <a:extLst>
              <a:ext uri="{FF2B5EF4-FFF2-40B4-BE49-F238E27FC236}">
                <a16:creationId xmlns:a16="http://schemas.microsoft.com/office/drawing/2014/main" id="{50EB9A4E-1437-EF9E-4C9B-754A27F93EF3}"/>
              </a:ext>
            </a:extLst>
          </p:cNvPr>
          <p:cNvSpPr>
            <a:spLocks noGrp="1"/>
          </p:cNvSpPr>
          <p:nvPr>
            <p:ph type="body" idx="1"/>
          </p:nvPr>
        </p:nvSpPr>
        <p:spPr>
          <a:xfrm>
            <a:off x="1382304" y="1809135"/>
            <a:ext cx="10121440" cy="5048865"/>
          </a:xfrm>
        </p:spPr>
        <p:txBody>
          <a:bodyPr>
            <a:noAutofit/>
          </a:bodyPr>
          <a:lstStyle/>
          <a:p>
            <a:pPr marL="114300" indent="0">
              <a:lnSpc>
                <a:spcPct val="100000"/>
              </a:lnSpc>
              <a:buClr>
                <a:srgbClr val="194A6B"/>
              </a:buClr>
              <a:buSzPct val="100000"/>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These programs give students learning experiences beyond their home communities, opening doors to specialized opportunities with lasting impact:</a:t>
            </a:r>
            <a:endPar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endParaRPr>
          </a:p>
          <a:p>
            <a:pPr marL="628650" indent="-228600">
              <a:lnSpc>
                <a:spcPct val="100000"/>
              </a:lnSpc>
              <a:buClr>
                <a:srgbClr val="194A6B"/>
              </a:buClr>
              <a:buSzPct val="100000"/>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446</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students qualified for statewide residential program funding </a:t>
            </a:r>
          </a:p>
          <a:p>
            <a:pPr marL="628650" indent="-228600">
              <a:lnSpc>
                <a:spcPct val="100000"/>
              </a:lnSpc>
              <a:buClr>
                <a:srgbClr val="194A6B"/>
              </a:buClr>
              <a:buSzPct val="100000"/>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281</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enrolled in year‑long programs</a:t>
            </a:r>
          </a:p>
          <a:p>
            <a:pPr marL="628650" indent="-228600">
              <a:lnSpc>
                <a:spcPct val="100000"/>
              </a:lnSpc>
              <a:buClr>
                <a:srgbClr val="194A6B"/>
              </a:buClr>
              <a:buSzPct val="100000"/>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165</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funded in variable‑term programs</a:t>
            </a:r>
          </a:p>
          <a:p>
            <a:pPr marL="628650" indent="-228600">
              <a:lnSpc>
                <a:spcPct val="100000"/>
              </a:lnSpc>
              <a:buClr>
                <a:srgbClr val="194A6B"/>
              </a:buClr>
              <a:buSzPct val="100000"/>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new variable‑term CTE program approved for FY27 in Lake and Peninsula School District</a:t>
            </a:r>
          </a:p>
        </p:txBody>
      </p:sp>
      <p:pic>
        <p:nvPicPr>
          <p:cNvPr id="6" name="Graphic 5" descr="House with solid fill">
            <a:extLst>
              <a:ext uri="{FF2B5EF4-FFF2-40B4-BE49-F238E27FC236}">
                <a16:creationId xmlns:a16="http://schemas.microsoft.com/office/drawing/2014/main" id="{7C43264B-3D5A-E32A-03ED-C8BB80BC308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3902" y="126787"/>
            <a:ext cx="603247" cy="603247"/>
          </a:xfrm>
          <a:prstGeom prst="rect">
            <a:avLst/>
          </a:prstGeom>
        </p:spPr>
      </p:pic>
      <p:pic>
        <p:nvPicPr>
          <p:cNvPr id="5" name="Graphic 4">
            <a:extLst>
              <a:ext uri="{FF2B5EF4-FFF2-40B4-BE49-F238E27FC236}">
                <a16:creationId xmlns:a16="http://schemas.microsoft.com/office/drawing/2014/main" id="{70564550-77E4-266A-CAAD-21C466E7C7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7" name="Graphic 6" descr="Diploma roll with solid fill">
            <a:extLst>
              <a:ext uri="{FF2B5EF4-FFF2-40B4-BE49-F238E27FC236}">
                <a16:creationId xmlns:a16="http://schemas.microsoft.com/office/drawing/2014/main" id="{1F0A38A8-38E5-3092-58D7-A54341B2650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569" y="1367120"/>
            <a:ext cx="530390" cy="530390"/>
          </a:xfrm>
          <a:prstGeom prst="rect">
            <a:avLst/>
          </a:prstGeom>
        </p:spPr>
      </p:pic>
      <p:pic>
        <p:nvPicPr>
          <p:cNvPr id="8" name="Graphic 7" descr="Storytelling with solid fill">
            <a:extLst>
              <a:ext uri="{FF2B5EF4-FFF2-40B4-BE49-F238E27FC236}">
                <a16:creationId xmlns:a16="http://schemas.microsoft.com/office/drawing/2014/main" id="{8BA2D8AA-EF1F-1625-8696-B420F924B1C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1201" y="913310"/>
            <a:ext cx="390755" cy="390755"/>
          </a:xfrm>
          <a:prstGeom prst="rect">
            <a:avLst/>
          </a:prstGeom>
        </p:spPr>
      </p:pic>
      <p:pic>
        <p:nvPicPr>
          <p:cNvPr id="11" name="Graphic 10">
            <a:extLst>
              <a:ext uri="{FF2B5EF4-FFF2-40B4-BE49-F238E27FC236}">
                <a16:creationId xmlns:a16="http://schemas.microsoft.com/office/drawing/2014/main" id="{0431B988-4E78-2E36-0E8B-18DE0572BA3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007" y="523828"/>
            <a:ext cx="428194" cy="263436"/>
          </a:xfrm>
          <a:prstGeom prst="rect">
            <a:avLst/>
          </a:prstGeom>
        </p:spPr>
      </p:pic>
      <p:sp>
        <p:nvSpPr>
          <p:cNvPr id="12" name="TextBox 11">
            <a:extLst>
              <a:ext uri="{FF2B5EF4-FFF2-40B4-BE49-F238E27FC236}">
                <a16:creationId xmlns:a16="http://schemas.microsoft.com/office/drawing/2014/main" id="{BDD2C8E6-AD91-C18A-2405-903164BA8958}"/>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14" name="Graphic 13" descr="Mathematics with solid fill">
            <a:extLst>
              <a:ext uri="{FF2B5EF4-FFF2-40B4-BE49-F238E27FC236}">
                <a16:creationId xmlns:a16="http://schemas.microsoft.com/office/drawing/2014/main" id="{0F7F673B-CB01-4098-AC87-3D630D3180F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31899" y="5987142"/>
            <a:ext cx="429721" cy="429721"/>
          </a:xfrm>
          <a:prstGeom prst="rect">
            <a:avLst/>
          </a:prstGeom>
        </p:spPr>
      </p:pic>
      <p:pic>
        <p:nvPicPr>
          <p:cNvPr id="15" name="Graphic 14" descr="Bank check with solid fill">
            <a:extLst>
              <a:ext uri="{FF2B5EF4-FFF2-40B4-BE49-F238E27FC236}">
                <a16:creationId xmlns:a16="http://schemas.microsoft.com/office/drawing/2014/main" id="{E2AFB9E1-D09E-C4AA-6DB8-CCE31682A7E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17676" y="2370247"/>
            <a:ext cx="503745" cy="503745"/>
          </a:xfrm>
          <a:prstGeom prst="rect">
            <a:avLst/>
          </a:prstGeom>
        </p:spPr>
      </p:pic>
      <p:pic>
        <p:nvPicPr>
          <p:cNvPr id="16" name="Graphic 15" descr="Closed book with solid fill">
            <a:extLst>
              <a:ext uri="{FF2B5EF4-FFF2-40B4-BE49-F238E27FC236}">
                <a16:creationId xmlns:a16="http://schemas.microsoft.com/office/drawing/2014/main" id="{FD72F544-24BD-60C5-1F81-4D5F9EF507E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11723" y="2901250"/>
            <a:ext cx="460538" cy="460538"/>
          </a:xfrm>
          <a:prstGeom prst="rect">
            <a:avLst/>
          </a:prstGeom>
        </p:spPr>
      </p:pic>
      <p:pic>
        <p:nvPicPr>
          <p:cNvPr id="17" name="Graphic 16" descr="Bank with solid fill">
            <a:extLst>
              <a:ext uri="{FF2B5EF4-FFF2-40B4-BE49-F238E27FC236}">
                <a16:creationId xmlns:a16="http://schemas.microsoft.com/office/drawing/2014/main" id="{56292267-4103-7449-3A5E-F3ED5810980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003" y="3977257"/>
            <a:ext cx="530390" cy="530390"/>
          </a:xfrm>
          <a:prstGeom prst="rect">
            <a:avLst/>
          </a:prstGeom>
        </p:spPr>
      </p:pic>
      <p:pic>
        <p:nvPicPr>
          <p:cNvPr id="18" name="Graphic 17">
            <a:extLst>
              <a:ext uri="{FF2B5EF4-FFF2-40B4-BE49-F238E27FC236}">
                <a16:creationId xmlns:a16="http://schemas.microsoft.com/office/drawing/2014/main" id="{E8B52D50-C63A-588F-32A9-FAB60D75AA3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18919" y="3497306"/>
            <a:ext cx="465398" cy="399053"/>
          </a:xfrm>
          <a:prstGeom prst="rect">
            <a:avLst/>
          </a:prstGeom>
        </p:spPr>
      </p:pic>
      <p:pic>
        <p:nvPicPr>
          <p:cNvPr id="19" name="Graphic 18" descr="Dollar with solid fill">
            <a:extLst>
              <a:ext uri="{FF2B5EF4-FFF2-40B4-BE49-F238E27FC236}">
                <a16:creationId xmlns:a16="http://schemas.microsoft.com/office/drawing/2014/main" id="{E9760247-DE27-9AC7-7C82-B6C5EB755BA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85717" y="4528099"/>
            <a:ext cx="497205" cy="497205"/>
          </a:xfrm>
          <a:prstGeom prst="rect">
            <a:avLst/>
          </a:prstGeom>
        </p:spPr>
      </p:pic>
      <p:pic>
        <p:nvPicPr>
          <p:cNvPr id="20" name="Graphic 19" descr="Users with solid fill">
            <a:extLst>
              <a:ext uri="{FF2B5EF4-FFF2-40B4-BE49-F238E27FC236}">
                <a16:creationId xmlns:a16="http://schemas.microsoft.com/office/drawing/2014/main" id="{0907697D-B0DC-E1DF-F87A-5519442CD39A}"/>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50095" y="4953738"/>
            <a:ext cx="574499" cy="574499"/>
          </a:xfrm>
          <a:prstGeom prst="rect">
            <a:avLst/>
          </a:prstGeom>
        </p:spPr>
      </p:pic>
      <p:pic>
        <p:nvPicPr>
          <p:cNvPr id="21" name="Graphic 20" descr="Wireless router with solid fill">
            <a:extLst>
              <a:ext uri="{FF2B5EF4-FFF2-40B4-BE49-F238E27FC236}">
                <a16:creationId xmlns:a16="http://schemas.microsoft.com/office/drawing/2014/main" id="{F2ECEF6A-EEF8-4FB5-E213-75496CED29D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521895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455E-0C40-8B87-7700-88473DB2D63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815C468-A161-4D28-5805-236949E713F8}"/>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B2AF55D-D2A8-CB70-3ABA-39A7CC654620}"/>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126EE4CD-62C2-B96D-94EF-1123D818CFDC}"/>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E32682EA-6472-77BE-DA63-583456E84FAF}"/>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We Crunch the Numbers that Keep Alaska Funded</a:t>
            </a:r>
          </a:p>
        </p:txBody>
      </p:sp>
      <p:sp>
        <p:nvSpPr>
          <p:cNvPr id="34" name="Oval 33">
            <a:extLst>
              <a:ext uri="{FF2B5EF4-FFF2-40B4-BE49-F238E27FC236}">
                <a16:creationId xmlns:a16="http://schemas.microsoft.com/office/drawing/2014/main" id="{786DFA75-C2EB-D5AA-9934-370D8AAAA4DD}"/>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0C2DB80-337A-8803-BBC3-61D0F93B4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28</a:t>
            </a:fld>
            <a:endParaRPr lang="en-US" dirty="0">
              <a:solidFill>
                <a:schemeClr val="bg1"/>
              </a:solidFill>
            </a:endParaRPr>
          </a:p>
        </p:txBody>
      </p:sp>
      <p:pic>
        <p:nvPicPr>
          <p:cNvPr id="7" name="Graphic 6" descr="Database with solid fill">
            <a:extLst>
              <a:ext uri="{FF2B5EF4-FFF2-40B4-BE49-F238E27FC236}">
                <a16:creationId xmlns:a16="http://schemas.microsoft.com/office/drawing/2014/main" id="{9686690E-DAE2-003F-F87F-3661B8E977F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75650" y="170852"/>
            <a:ext cx="555311" cy="555311"/>
          </a:xfrm>
          <a:prstGeom prst="rect">
            <a:avLst/>
          </a:prstGeom>
        </p:spPr>
      </p:pic>
      <p:sp>
        <p:nvSpPr>
          <p:cNvPr id="12" name="Text Placeholder 2">
            <a:extLst>
              <a:ext uri="{FF2B5EF4-FFF2-40B4-BE49-F238E27FC236}">
                <a16:creationId xmlns:a16="http://schemas.microsoft.com/office/drawing/2014/main" id="{3175E661-C63B-D35C-83FB-D169ADA5C60E}"/>
              </a:ext>
            </a:extLst>
          </p:cNvPr>
          <p:cNvSpPr>
            <a:spLocks noGrp="1"/>
          </p:cNvSpPr>
          <p:nvPr>
            <p:ph type="body" idx="1"/>
          </p:nvPr>
        </p:nvSpPr>
        <p:spPr>
          <a:xfrm>
            <a:off x="1384225" y="1724449"/>
            <a:ext cx="10704562" cy="4687774"/>
          </a:xfrm>
        </p:spPr>
        <p:txBody>
          <a:bodyPr>
            <a:normAutofit fontScale="77500" lnSpcReduction="20000"/>
          </a:bodyPr>
          <a:lstStyle/>
          <a:p>
            <a:pPr>
              <a:lnSpc>
                <a:spcPct val="120000"/>
              </a:lnSpc>
              <a:buNone/>
            </a:pP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To build Alaska’s two major federal school finance reports—</a:t>
            </a:r>
            <a:r>
              <a:rPr lang="en-US" sz="2900" i="1" dirty="0">
                <a:solidFill>
                  <a:srgbClr val="194A6B"/>
                </a:solidFill>
                <a:latin typeface="Calibri" panose="020F0502020204030204" pitchFamily="34" charset="0"/>
                <a:ea typeface="Calibri" panose="020F0502020204030204" pitchFamily="34" charset="0"/>
                <a:cs typeface="Calibri" panose="020F0502020204030204" pitchFamily="34" charset="0"/>
              </a:rPr>
              <a:t>NPEFS and </a:t>
            </a:r>
          </a:p>
          <a:p>
            <a:pPr>
              <a:lnSpc>
                <a:spcPct val="120000"/>
              </a:lnSpc>
              <a:buNone/>
            </a:pPr>
            <a:r>
              <a:rPr lang="en-US" sz="2900" i="1" dirty="0">
                <a:solidFill>
                  <a:srgbClr val="194A6B"/>
                </a:solidFill>
                <a:latin typeface="Calibri" panose="020F0502020204030204" pitchFamily="34" charset="0"/>
                <a:ea typeface="Calibri" panose="020F0502020204030204" pitchFamily="34" charset="0"/>
                <a:cs typeface="Calibri" panose="020F0502020204030204" pitchFamily="34" charset="0"/>
              </a:rPr>
              <a:t>F-33</a:t>
            </a: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—the DEED School Finance team ran:</a:t>
            </a:r>
          </a:p>
          <a:p>
            <a:pPr marL="685800" indent="-228600">
              <a:lnSpc>
                <a:spcPct val="120000"/>
              </a:lnSpc>
              <a:buClr>
                <a:srgbClr val="194A6B"/>
              </a:buClr>
              <a:buSzPct val="100000"/>
              <a:buFont typeface="Arial" panose="020B0604020202020204" pitchFamily="34" charset="0"/>
              <a:buChar char="•"/>
            </a:pPr>
            <a:r>
              <a:rPr lang="en-US" sz="2900" b="1" dirty="0">
                <a:solidFill>
                  <a:srgbClr val="194A6B"/>
                </a:solidFill>
                <a:latin typeface="Calibri" panose="020F0502020204030204" pitchFamily="34" charset="0"/>
                <a:ea typeface="Calibri" panose="020F0502020204030204" pitchFamily="34" charset="0"/>
                <a:cs typeface="Calibri" panose="020F0502020204030204" pitchFamily="34" charset="0"/>
              </a:rPr>
              <a:t>144 </a:t>
            </a: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queries for NPEFS</a:t>
            </a:r>
          </a:p>
          <a:p>
            <a:pPr marL="685800" indent="-228600">
              <a:lnSpc>
                <a:spcPct val="120000"/>
              </a:lnSpc>
              <a:buClr>
                <a:srgbClr val="194A6B"/>
              </a:buClr>
              <a:buSzPct val="100000"/>
              <a:buFont typeface="Arial" panose="020B0604020202020204" pitchFamily="34" charset="0"/>
              <a:buChar char="•"/>
            </a:pPr>
            <a:r>
              <a:rPr lang="en-US" sz="2900" b="1" dirty="0">
                <a:solidFill>
                  <a:srgbClr val="194A6B"/>
                </a:solidFill>
                <a:latin typeface="Calibri" panose="020F0502020204030204" pitchFamily="34" charset="0"/>
                <a:ea typeface="Calibri" panose="020F0502020204030204" pitchFamily="34" charset="0"/>
                <a:cs typeface="Calibri" panose="020F0502020204030204" pitchFamily="34" charset="0"/>
              </a:rPr>
              <a:t>116 </a:t>
            </a: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queries for F-33</a:t>
            </a:r>
          </a:p>
          <a:p>
            <a:pPr marL="685800" indent="-228600">
              <a:lnSpc>
                <a:spcPct val="120000"/>
              </a:lnSpc>
              <a:buClr>
                <a:srgbClr val="194A6B"/>
              </a:buClr>
              <a:buSzPct val="100000"/>
              <a:buFont typeface="Arial" panose="020B0604020202020204" pitchFamily="34" charset="0"/>
              <a:buChar char="•"/>
            </a:pPr>
            <a:r>
              <a:rPr lang="en-US" sz="2900" b="1" dirty="0">
                <a:solidFill>
                  <a:srgbClr val="194A6B"/>
                </a:solidFill>
                <a:latin typeface="Calibri" panose="020F0502020204030204" pitchFamily="34" charset="0"/>
                <a:ea typeface="Calibri" panose="020F0502020204030204" pitchFamily="34" charset="0"/>
                <a:cs typeface="Calibri" panose="020F0502020204030204" pitchFamily="34" charset="0"/>
              </a:rPr>
              <a:t>21 </a:t>
            </a: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edits to ensure both reports reconcile</a:t>
            </a:r>
            <a:b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br>
            <a:endPar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buNone/>
            </a:pPr>
            <a:r>
              <a:rPr lang="en-US" sz="2900" b="1" dirty="0">
                <a:solidFill>
                  <a:srgbClr val="194A6B"/>
                </a:solidFill>
                <a:latin typeface="Calibri" panose="020F0502020204030204" pitchFamily="34" charset="0"/>
                <a:ea typeface="Calibri" panose="020F0502020204030204" pitchFamily="34" charset="0"/>
                <a:cs typeface="Calibri" panose="020F0502020204030204" pitchFamily="34" charset="0"/>
              </a:rPr>
              <a:t>The result of 53 school districts’ audits show:</a:t>
            </a:r>
          </a:p>
          <a:p>
            <a:pPr marL="685800" indent="-228600">
              <a:lnSpc>
                <a:spcPct val="120000"/>
              </a:lnSpc>
              <a:buClr>
                <a:srgbClr val="194A6B"/>
              </a:buClr>
              <a:buSzPct val="100000"/>
            </a:pP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A reported </a:t>
            </a:r>
            <a:r>
              <a:rPr lang="en-US" sz="2900" b="1" dirty="0">
                <a:solidFill>
                  <a:srgbClr val="194A6B"/>
                </a:solidFill>
                <a:latin typeface="Calibri" panose="020F0502020204030204" pitchFamily="34" charset="0"/>
                <a:ea typeface="Calibri" panose="020F0502020204030204" pitchFamily="34" charset="0"/>
                <a:cs typeface="Calibri" panose="020F0502020204030204" pitchFamily="34" charset="0"/>
              </a:rPr>
              <a:t>$2.87 billion</a:t>
            </a: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 in FY25 public education revenue</a:t>
            </a:r>
          </a:p>
          <a:p>
            <a:pPr marL="685800" indent="-228600">
              <a:lnSpc>
                <a:spcPct val="120000"/>
              </a:lnSpc>
              <a:buClr>
                <a:srgbClr val="194A6B"/>
              </a:buClr>
              <a:buSzPct val="100000"/>
            </a:pP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Continued eligibility for vital federal funding like Title I</a:t>
            </a:r>
          </a:p>
          <a:p>
            <a:pPr marL="685800" indent="-228600">
              <a:lnSpc>
                <a:spcPct val="120000"/>
              </a:lnSpc>
              <a:buClr>
                <a:srgbClr val="194A6B"/>
              </a:buClr>
              <a:buSzPct val="100000"/>
            </a:pPr>
            <a:r>
              <a:rPr lang="en-US" sz="2900" dirty="0">
                <a:solidFill>
                  <a:srgbClr val="194A6B"/>
                </a:solidFill>
                <a:latin typeface="Calibri" panose="020F0502020204030204" pitchFamily="34" charset="0"/>
                <a:ea typeface="Calibri" panose="020F0502020204030204" pitchFamily="34" charset="0"/>
                <a:cs typeface="Calibri" panose="020F0502020204030204" pitchFamily="34" charset="0"/>
              </a:rPr>
              <a:t>A transparent, unified story of how Alaska invests in its students</a:t>
            </a:r>
          </a:p>
          <a:p>
            <a:pPr marL="25400" indent="0">
              <a:buNone/>
            </a:pPr>
            <a:endParaRPr lang="en-US" sz="2000" dirty="0">
              <a:solidFill>
                <a:srgbClr val="194A6B"/>
              </a:solidFill>
            </a:endParaRPr>
          </a:p>
        </p:txBody>
      </p:sp>
      <p:pic>
        <p:nvPicPr>
          <p:cNvPr id="6" name="Graphic 5">
            <a:extLst>
              <a:ext uri="{FF2B5EF4-FFF2-40B4-BE49-F238E27FC236}">
                <a16:creationId xmlns:a16="http://schemas.microsoft.com/office/drawing/2014/main" id="{A250AB8D-BA07-4448-6076-EED55D73287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3914" y="1939108"/>
            <a:ext cx="450849" cy="377377"/>
          </a:xfrm>
          <a:prstGeom prst="rect">
            <a:avLst/>
          </a:prstGeom>
        </p:spPr>
      </p:pic>
      <p:pic>
        <p:nvPicPr>
          <p:cNvPr id="8" name="Graphic 7" descr="Diploma roll with solid fill">
            <a:extLst>
              <a:ext uri="{FF2B5EF4-FFF2-40B4-BE49-F238E27FC236}">
                <a16:creationId xmlns:a16="http://schemas.microsoft.com/office/drawing/2014/main" id="{18A339D7-F6B5-D8D4-9F9B-A752A770963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5569" y="1367120"/>
            <a:ext cx="530390" cy="530390"/>
          </a:xfrm>
          <a:prstGeom prst="rect">
            <a:avLst/>
          </a:prstGeom>
        </p:spPr>
      </p:pic>
      <p:pic>
        <p:nvPicPr>
          <p:cNvPr id="11" name="Graphic 10" descr="Storytelling with solid fill">
            <a:extLst>
              <a:ext uri="{FF2B5EF4-FFF2-40B4-BE49-F238E27FC236}">
                <a16:creationId xmlns:a16="http://schemas.microsoft.com/office/drawing/2014/main" id="{741D48C3-5C62-91CE-A98D-57653F8E3DD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51201" y="913310"/>
            <a:ext cx="390755" cy="390755"/>
          </a:xfrm>
          <a:prstGeom prst="rect">
            <a:avLst/>
          </a:prstGeom>
        </p:spPr>
      </p:pic>
      <p:pic>
        <p:nvPicPr>
          <p:cNvPr id="13" name="Graphic 12">
            <a:extLst>
              <a:ext uri="{FF2B5EF4-FFF2-40B4-BE49-F238E27FC236}">
                <a16:creationId xmlns:a16="http://schemas.microsoft.com/office/drawing/2014/main" id="{1FB9A63E-3BE6-098F-0B06-D3EE08C1319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47007" y="523828"/>
            <a:ext cx="428194" cy="263436"/>
          </a:xfrm>
          <a:prstGeom prst="rect">
            <a:avLst/>
          </a:prstGeom>
        </p:spPr>
      </p:pic>
      <p:sp>
        <p:nvSpPr>
          <p:cNvPr id="14" name="TextBox 13">
            <a:extLst>
              <a:ext uri="{FF2B5EF4-FFF2-40B4-BE49-F238E27FC236}">
                <a16:creationId xmlns:a16="http://schemas.microsoft.com/office/drawing/2014/main" id="{290CA006-9B52-32AF-1C5E-6AE4F8716753}"/>
              </a:ext>
            </a:extLst>
          </p:cNvPr>
          <p:cNvSpPr txBox="1"/>
          <p:nvPr/>
        </p:nvSpPr>
        <p:spPr>
          <a:xfrm>
            <a:off x="339327" y="122891"/>
            <a:ext cx="671524" cy="338554"/>
          </a:xfrm>
          <a:prstGeom prst="rect">
            <a:avLst/>
          </a:prstGeom>
          <a:noFill/>
        </p:spPr>
        <p:txBody>
          <a:bodyPr wrap="square" rtlCol="0">
            <a:spAutoFit/>
          </a:bodyPr>
          <a:lstStyle/>
          <a:p>
            <a:r>
              <a:rPr lang="en-US" sz="1600" b="1" dirty="0">
                <a:solidFill>
                  <a:srgbClr val="FFBF20"/>
                </a:solidFill>
              </a:rPr>
              <a:t>CTE</a:t>
            </a:r>
          </a:p>
        </p:txBody>
      </p:sp>
      <p:pic>
        <p:nvPicPr>
          <p:cNvPr id="17" name="Graphic 16" descr="Bank check with solid fill">
            <a:extLst>
              <a:ext uri="{FF2B5EF4-FFF2-40B4-BE49-F238E27FC236}">
                <a16:creationId xmlns:a16="http://schemas.microsoft.com/office/drawing/2014/main" id="{63F8CE0E-DB29-9DD9-4B11-20AB5BAD332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17676" y="2370247"/>
            <a:ext cx="503745" cy="503745"/>
          </a:xfrm>
          <a:prstGeom prst="rect">
            <a:avLst/>
          </a:prstGeom>
        </p:spPr>
      </p:pic>
      <p:pic>
        <p:nvPicPr>
          <p:cNvPr id="18" name="Graphic 17" descr="Closed book with solid fill">
            <a:extLst>
              <a:ext uri="{FF2B5EF4-FFF2-40B4-BE49-F238E27FC236}">
                <a16:creationId xmlns:a16="http://schemas.microsoft.com/office/drawing/2014/main" id="{F6688962-4EF1-8C02-38BF-9F3F1EE07A6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11723" y="2901250"/>
            <a:ext cx="460538" cy="460538"/>
          </a:xfrm>
          <a:prstGeom prst="rect">
            <a:avLst/>
          </a:prstGeom>
        </p:spPr>
      </p:pic>
      <p:pic>
        <p:nvPicPr>
          <p:cNvPr id="19" name="Graphic 18" descr="Bank with solid fill">
            <a:extLst>
              <a:ext uri="{FF2B5EF4-FFF2-40B4-BE49-F238E27FC236}">
                <a16:creationId xmlns:a16="http://schemas.microsoft.com/office/drawing/2014/main" id="{2484754D-208F-3C53-0324-77D96B1750A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003" y="3977257"/>
            <a:ext cx="530390" cy="530390"/>
          </a:xfrm>
          <a:prstGeom prst="rect">
            <a:avLst/>
          </a:prstGeom>
        </p:spPr>
      </p:pic>
      <p:pic>
        <p:nvPicPr>
          <p:cNvPr id="20" name="Graphic 19">
            <a:extLst>
              <a:ext uri="{FF2B5EF4-FFF2-40B4-BE49-F238E27FC236}">
                <a16:creationId xmlns:a16="http://schemas.microsoft.com/office/drawing/2014/main" id="{5853C696-62F8-39C3-E0FF-4F73982B142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18919" y="3497306"/>
            <a:ext cx="465398" cy="399053"/>
          </a:xfrm>
          <a:prstGeom prst="rect">
            <a:avLst/>
          </a:prstGeom>
        </p:spPr>
      </p:pic>
      <p:pic>
        <p:nvPicPr>
          <p:cNvPr id="21" name="Graphic 20" descr="Dollar with solid fill">
            <a:extLst>
              <a:ext uri="{FF2B5EF4-FFF2-40B4-BE49-F238E27FC236}">
                <a16:creationId xmlns:a16="http://schemas.microsoft.com/office/drawing/2014/main" id="{4553B63D-6613-7865-4CB9-80CC3720AC2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85717" y="4528099"/>
            <a:ext cx="497205" cy="497205"/>
          </a:xfrm>
          <a:prstGeom prst="rect">
            <a:avLst/>
          </a:prstGeom>
        </p:spPr>
      </p:pic>
      <p:pic>
        <p:nvPicPr>
          <p:cNvPr id="22" name="Graphic 21" descr="Users with solid fill">
            <a:extLst>
              <a:ext uri="{FF2B5EF4-FFF2-40B4-BE49-F238E27FC236}">
                <a16:creationId xmlns:a16="http://schemas.microsoft.com/office/drawing/2014/main" id="{715A4446-1AF7-E9BF-D79E-B5E4F07D053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50095" y="4953738"/>
            <a:ext cx="574499" cy="574499"/>
          </a:xfrm>
          <a:prstGeom prst="rect">
            <a:avLst/>
          </a:prstGeom>
        </p:spPr>
      </p:pic>
      <p:pic>
        <p:nvPicPr>
          <p:cNvPr id="23" name="Graphic 22" descr="House with solid fill">
            <a:extLst>
              <a:ext uri="{FF2B5EF4-FFF2-40B4-BE49-F238E27FC236}">
                <a16:creationId xmlns:a16="http://schemas.microsoft.com/office/drawing/2014/main" id="{ABAA89A3-B365-64E2-21FA-8AED3B73FFE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24" name="Graphic 23" descr="Wireless router with solid fill">
            <a:extLst>
              <a:ext uri="{FF2B5EF4-FFF2-40B4-BE49-F238E27FC236}">
                <a16:creationId xmlns:a16="http://schemas.microsoft.com/office/drawing/2014/main" id="{62399CD3-8A91-3D56-65EA-82619E14B3BF}"/>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242036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C1C6-60A2-8043-CC15-AA081AF707B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FA89DF5-DA8A-0FFA-78C7-70F0A83C7264}"/>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6F75FCA-7B55-8D48-F257-3C1279F41D9F}"/>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047AB9D4-1541-B1C1-0AEF-853771D91691}"/>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947420DD-0D41-FD64-08EC-C4B66ACB43FE}"/>
              </a:ext>
            </a:extLst>
          </p:cNvPr>
          <p:cNvSpPr txBox="1">
            <a:spLocks/>
          </p:cNvSpPr>
          <p:nvPr/>
        </p:nvSpPr>
        <p:spPr>
          <a:xfrm>
            <a:off x="1376413" y="913160"/>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School Buildings Serve Students and Communities </a:t>
            </a:r>
          </a:p>
        </p:txBody>
      </p:sp>
      <p:sp>
        <p:nvSpPr>
          <p:cNvPr id="34" name="Oval 33">
            <a:extLst>
              <a:ext uri="{FF2B5EF4-FFF2-40B4-BE49-F238E27FC236}">
                <a16:creationId xmlns:a16="http://schemas.microsoft.com/office/drawing/2014/main" id="{2E3CA1DB-C238-8D41-46E6-A095BFF85FE7}"/>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F9A9315-B3D8-8F14-CBE9-03C367DF35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29</a:t>
            </a:fld>
            <a:endParaRPr lang="en-US" dirty="0">
              <a:solidFill>
                <a:schemeClr val="bg1"/>
              </a:solidFill>
            </a:endParaRPr>
          </a:p>
        </p:txBody>
      </p:sp>
      <p:sp>
        <p:nvSpPr>
          <p:cNvPr id="12" name="Text Placeholder 2">
            <a:extLst>
              <a:ext uri="{FF2B5EF4-FFF2-40B4-BE49-F238E27FC236}">
                <a16:creationId xmlns:a16="http://schemas.microsoft.com/office/drawing/2014/main" id="{FCEF5C51-837F-B1DB-5E8A-83A317B50DF1}"/>
              </a:ext>
            </a:extLst>
          </p:cNvPr>
          <p:cNvSpPr>
            <a:spLocks noGrp="1"/>
          </p:cNvSpPr>
          <p:nvPr>
            <p:ph type="body" idx="1"/>
          </p:nvPr>
        </p:nvSpPr>
        <p:spPr>
          <a:xfrm>
            <a:off x="1384766" y="1866900"/>
            <a:ext cx="10704562" cy="4687774"/>
          </a:xfrm>
        </p:spPr>
        <p:txBody>
          <a:bodyPr>
            <a:normAutofit/>
          </a:bodyPr>
          <a:lstStyle/>
          <a:p>
            <a:pPr marL="0" indent="25400">
              <a:lnSpc>
                <a:spcPct val="100000"/>
              </a:lnSpc>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Facilities Team went the extra mile—literally—to support school construction and capital improvement:</a:t>
            </a:r>
          </a:p>
          <a:p>
            <a:pPr marL="631825" indent="-169863">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24</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schools visited in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14</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school districts</a:t>
            </a:r>
          </a:p>
          <a:p>
            <a:pPr marL="631825" indent="-169863">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42</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flights taken, from commercial jets to bush planes</a:t>
            </a:r>
          </a:p>
          <a:p>
            <a:pPr marL="631825" indent="-169863">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15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presentations delivered to the legislature, State Board, Bond Reimbursement and Grant Review committee, and professional organizations to key stakeholders statewide</a:t>
            </a:r>
          </a:p>
          <a:p>
            <a:pPr marL="631825" indent="-169863">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24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design/construction submittals reviewed for</a:t>
            </a:r>
            <a:b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b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quality and safety</a:t>
            </a:r>
          </a:p>
          <a:p>
            <a:pPr marL="461962" indent="0">
              <a:lnSpc>
                <a:spcPct val="100000"/>
              </a:lnSpc>
              <a:buClr>
                <a:srgbClr val="194A6B"/>
              </a:buClr>
              <a:buSzPct val="100000"/>
              <a:buNone/>
            </a:pPr>
            <a:endParaRPr lang="en-US" sz="2500" dirty="0">
              <a:solidFill>
                <a:srgbClr val="194A6B"/>
              </a:solidFill>
            </a:endParaRPr>
          </a:p>
        </p:txBody>
      </p:sp>
      <p:pic>
        <p:nvPicPr>
          <p:cNvPr id="8" name="Graphic 7" descr="Airplane with solid fill">
            <a:extLst>
              <a:ext uri="{FF2B5EF4-FFF2-40B4-BE49-F238E27FC236}">
                <a16:creationId xmlns:a16="http://schemas.microsoft.com/office/drawing/2014/main" id="{35D060E4-550B-EC29-1527-5C62041EC8D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2174" y="154488"/>
            <a:ext cx="593448" cy="593448"/>
          </a:xfrm>
          <a:prstGeom prst="rect">
            <a:avLst/>
          </a:prstGeom>
        </p:spPr>
      </p:pic>
      <p:pic>
        <p:nvPicPr>
          <p:cNvPr id="7" name="Graphic 6">
            <a:extLst>
              <a:ext uri="{FF2B5EF4-FFF2-40B4-BE49-F238E27FC236}">
                <a16:creationId xmlns:a16="http://schemas.microsoft.com/office/drawing/2014/main" id="{23BD26EE-CA99-A93A-09BD-1D6F6FB1A4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11" name="Graphic 10" descr="Diploma roll with solid fill">
            <a:extLst>
              <a:ext uri="{FF2B5EF4-FFF2-40B4-BE49-F238E27FC236}">
                <a16:creationId xmlns:a16="http://schemas.microsoft.com/office/drawing/2014/main" id="{DE07CB7B-C431-A614-0A7E-BB91BE6E999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569" y="1367120"/>
            <a:ext cx="530390" cy="530390"/>
          </a:xfrm>
          <a:prstGeom prst="rect">
            <a:avLst/>
          </a:prstGeom>
        </p:spPr>
      </p:pic>
      <p:pic>
        <p:nvPicPr>
          <p:cNvPr id="13" name="Graphic 12" descr="Storytelling with solid fill">
            <a:extLst>
              <a:ext uri="{FF2B5EF4-FFF2-40B4-BE49-F238E27FC236}">
                <a16:creationId xmlns:a16="http://schemas.microsoft.com/office/drawing/2014/main" id="{84C3181E-D031-79B6-D99C-01A938CCF9C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1201" y="913310"/>
            <a:ext cx="390755" cy="390755"/>
          </a:xfrm>
          <a:prstGeom prst="rect">
            <a:avLst/>
          </a:prstGeom>
        </p:spPr>
      </p:pic>
      <p:pic>
        <p:nvPicPr>
          <p:cNvPr id="14" name="Graphic 13">
            <a:extLst>
              <a:ext uri="{FF2B5EF4-FFF2-40B4-BE49-F238E27FC236}">
                <a16:creationId xmlns:a16="http://schemas.microsoft.com/office/drawing/2014/main" id="{79C7EE02-CB99-B365-59AE-992CEC20732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007" y="523828"/>
            <a:ext cx="428194" cy="263436"/>
          </a:xfrm>
          <a:prstGeom prst="rect">
            <a:avLst/>
          </a:prstGeom>
        </p:spPr>
      </p:pic>
      <p:pic>
        <p:nvPicPr>
          <p:cNvPr id="18" name="Graphic 17" descr="Bank check with solid fill">
            <a:extLst>
              <a:ext uri="{FF2B5EF4-FFF2-40B4-BE49-F238E27FC236}">
                <a16:creationId xmlns:a16="http://schemas.microsoft.com/office/drawing/2014/main" id="{E4778B8C-42B5-0DA6-CF45-D91B0C148D4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7676" y="2370247"/>
            <a:ext cx="503745" cy="503745"/>
          </a:xfrm>
          <a:prstGeom prst="rect">
            <a:avLst/>
          </a:prstGeom>
        </p:spPr>
      </p:pic>
      <p:pic>
        <p:nvPicPr>
          <p:cNvPr id="19" name="Graphic 18" descr="Closed book with solid fill">
            <a:extLst>
              <a:ext uri="{FF2B5EF4-FFF2-40B4-BE49-F238E27FC236}">
                <a16:creationId xmlns:a16="http://schemas.microsoft.com/office/drawing/2014/main" id="{03693D83-C506-6479-867C-12ED0CF2B27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11723" y="2901250"/>
            <a:ext cx="460538" cy="460538"/>
          </a:xfrm>
          <a:prstGeom prst="rect">
            <a:avLst/>
          </a:prstGeom>
        </p:spPr>
      </p:pic>
      <p:pic>
        <p:nvPicPr>
          <p:cNvPr id="20" name="Graphic 19" descr="Bank with solid fill">
            <a:extLst>
              <a:ext uri="{FF2B5EF4-FFF2-40B4-BE49-F238E27FC236}">
                <a16:creationId xmlns:a16="http://schemas.microsoft.com/office/drawing/2014/main" id="{76F6DBB2-98FA-58F2-8B27-DCBB0CC03FA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84003" y="3977257"/>
            <a:ext cx="530390" cy="530390"/>
          </a:xfrm>
          <a:prstGeom prst="rect">
            <a:avLst/>
          </a:prstGeom>
        </p:spPr>
      </p:pic>
      <p:pic>
        <p:nvPicPr>
          <p:cNvPr id="21" name="Graphic 20">
            <a:extLst>
              <a:ext uri="{FF2B5EF4-FFF2-40B4-BE49-F238E27FC236}">
                <a16:creationId xmlns:a16="http://schemas.microsoft.com/office/drawing/2014/main" id="{69699389-86C5-594E-E43F-9DFA8B81FD2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18919" y="3497306"/>
            <a:ext cx="465398" cy="399053"/>
          </a:xfrm>
          <a:prstGeom prst="rect">
            <a:avLst/>
          </a:prstGeom>
        </p:spPr>
      </p:pic>
      <p:pic>
        <p:nvPicPr>
          <p:cNvPr id="22" name="Graphic 21" descr="Dollar with solid fill">
            <a:extLst>
              <a:ext uri="{FF2B5EF4-FFF2-40B4-BE49-F238E27FC236}">
                <a16:creationId xmlns:a16="http://schemas.microsoft.com/office/drawing/2014/main" id="{FD29D629-8C16-1701-AE8A-5A48FD4EB4B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5717" y="4528099"/>
            <a:ext cx="497205" cy="497205"/>
          </a:xfrm>
          <a:prstGeom prst="rect">
            <a:avLst/>
          </a:prstGeom>
        </p:spPr>
      </p:pic>
      <p:pic>
        <p:nvPicPr>
          <p:cNvPr id="23" name="Graphic 22" descr="Users with solid fill">
            <a:extLst>
              <a:ext uri="{FF2B5EF4-FFF2-40B4-BE49-F238E27FC236}">
                <a16:creationId xmlns:a16="http://schemas.microsoft.com/office/drawing/2014/main" id="{03A2C045-B303-6E10-9352-08B049962E7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50095" y="4953738"/>
            <a:ext cx="574499" cy="574499"/>
          </a:xfrm>
          <a:prstGeom prst="rect">
            <a:avLst/>
          </a:prstGeom>
        </p:spPr>
      </p:pic>
      <p:pic>
        <p:nvPicPr>
          <p:cNvPr id="24" name="Graphic 23" descr="Database with solid fill">
            <a:extLst>
              <a:ext uri="{FF2B5EF4-FFF2-40B4-BE49-F238E27FC236}">
                <a16:creationId xmlns:a16="http://schemas.microsoft.com/office/drawing/2014/main" id="{B6559407-B148-ABD2-BB25-330634F72CE5}"/>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56455" y="41836"/>
            <a:ext cx="428233" cy="428233"/>
          </a:xfrm>
          <a:prstGeom prst="rect">
            <a:avLst/>
          </a:prstGeom>
        </p:spPr>
      </p:pic>
      <p:pic>
        <p:nvPicPr>
          <p:cNvPr id="25" name="Graphic 24" descr="House with solid fill">
            <a:extLst>
              <a:ext uri="{FF2B5EF4-FFF2-40B4-BE49-F238E27FC236}">
                <a16:creationId xmlns:a16="http://schemas.microsoft.com/office/drawing/2014/main" id="{40EBC367-6668-2E60-F075-CDCF949398A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26" name="Graphic 25" descr="Wireless router with solid fill">
            <a:extLst>
              <a:ext uri="{FF2B5EF4-FFF2-40B4-BE49-F238E27FC236}">
                <a16:creationId xmlns:a16="http://schemas.microsoft.com/office/drawing/2014/main" id="{29736C83-3F96-6C37-CC9F-4D34E89BBB25}"/>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921053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FD7F3-0FFB-8D89-5135-7336970E769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80D75D9-B4DD-943F-C6C4-451C561B73D1}"/>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A5F029-FAF4-7565-C95C-F728DA344CB0}"/>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76FC88E8-5252-48D0-FA49-4338BB9AA766}"/>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443460D3-CB47-1FED-2A09-F699E403CD0D}"/>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Public Information Requests and Outreach Grows </a:t>
            </a:r>
          </a:p>
        </p:txBody>
      </p:sp>
      <p:sp>
        <p:nvSpPr>
          <p:cNvPr id="34" name="Oval 33">
            <a:extLst>
              <a:ext uri="{FF2B5EF4-FFF2-40B4-BE49-F238E27FC236}">
                <a16:creationId xmlns:a16="http://schemas.microsoft.com/office/drawing/2014/main" id="{AC120414-2C15-6E07-9C3F-AE31C923743B}"/>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D8ACA6AD-33FE-8C10-D4AA-47D4E05569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a:t>
            </a:fld>
            <a:endParaRPr lang="en-US" dirty="0">
              <a:solidFill>
                <a:schemeClr val="bg1"/>
              </a:solidFill>
            </a:endParaRPr>
          </a:p>
        </p:txBody>
      </p:sp>
      <p:sp>
        <p:nvSpPr>
          <p:cNvPr id="8" name="Text Placeholder 2">
            <a:extLst>
              <a:ext uri="{FF2B5EF4-FFF2-40B4-BE49-F238E27FC236}">
                <a16:creationId xmlns:a16="http://schemas.microsoft.com/office/drawing/2014/main" id="{D8E0490B-8C09-8213-C116-0A765B6CF26E}"/>
              </a:ext>
            </a:extLst>
          </p:cNvPr>
          <p:cNvSpPr>
            <a:spLocks noGrp="1"/>
          </p:cNvSpPr>
          <p:nvPr>
            <p:ph type="body" idx="1"/>
          </p:nvPr>
        </p:nvSpPr>
        <p:spPr>
          <a:xfrm>
            <a:off x="1376413" y="1966872"/>
            <a:ext cx="10488957" cy="5429789"/>
          </a:xfrm>
        </p:spPr>
        <p:txBody>
          <a:bodyPr>
            <a:noAutofit/>
          </a:bodyPr>
          <a:lstStyle/>
          <a:p>
            <a:pPr marL="569913" indent="-166688">
              <a:lnSpc>
                <a:spcPct val="100000"/>
              </a:lnSpc>
              <a:buClr>
                <a:srgbClr val="194A6B"/>
              </a:buClr>
              <a:buSzPct val="100000"/>
              <a:buFont typeface="Arial" panose="020B0604020202020204" pitchFamily="34" charset="0"/>
              <a:buChar char="•"/>
            </a:pPr>
            <a:r>
              <a:rPr lang="en-US" sz="2500" b="1" dirty="0">
                <a:solidFill>
                  <a:srgbClr val="194A6B"/>
                </a:solidFill>
              </a:rPr>
              <a:t>101 </a:t>
            </a:r>
            <a:r>
              <a:rPr lang="en-US" sz="2500" dirty="0">
                <a:solidFill>
                  <a:srgbClr val="194A6B"/>
                </a:solidFill>
              </a:rPr>
              <a:t>media and Alaska Public Records Act (APRA) requests </a:t>
            </a:r>
            <a:br>
              <a:rPr lang="en-US" sz="2500" dirty="0">
                <a:solidFill>
                  <a:srgbClr val="194A6B"/>
                </a:solidFill>
              </a:rPr>
            </a:br>
            <a:r>
              <a:rPr lang="en-US" sz="2500" dirty="0">
                <a:solidFill>
                  <a:srgbClr val="194A6B"/>
                </a:solidFill>
              </a:rPr>
              <a:t>answered during Legislative session</a:t>
            </a:r>
          </a:p>
          <a:p>
            <a:pPr marL="569913" indent="-166688">
              <a:lnSpc>
                <a:spcPct val="100000"/>
              </a:lnSpc>
              <a:buClr>
                <a:srgbClr val="194A6B"/>
              </a:buClr>
              <a:buSzPct val="100000"/>
              <a:buFont typeface="Arial" panose="020B0604020202020204" pitchFamily="34" charset="0"/>
              <a:buChar char="•"/>
            </a:pPr>
            <a:r>
              <a:rPr lang="en-US" sz="2500" b="1" dirty="0">
                <a:solidFill>
                  <a:srgbClr val="194A6B"/>
                </a:solidFill>
              </a:rPr>
              <a:t>253 </a:t>
            </a:r>
            <a:r>
              <a:rPr lang="en-US" sz="2500" dirty="0">
                <a:solidFill>
                  <a:srgbClr val="194A6B"/>
                </a:solidFill>
              </a:rPr>
              <a:t>media and APRA requests answered</a:t>
            </a:r>
          </a:p>
          <a:p>
            <a:pPr marL="569913" indent="-166688">
              <a:lnSpc>
                <a:spcPct val="100000"/>
              </a:lnSpc>
              <a:buClr>
                <a:srgbClr val="194A6B"/>
              </a:buClr>
              <a:buSzPct val="100000"/>
              <a:buFont typeface="Arial" panose="020B0604020202020204" pitchFamily="34" charset="0"/>
              <a:buChar char="•"/>
            </a:pPr>
            <a:r>
              <a:rPr lang="en-US" sz="2500" b="1" dirty="0">
                <a:solidFill>
                  <a:srgbClr val="194A6B"/>
                </a:solidFill>
              </a:rPr>
              <a:t>304 </a:t>
            </a:r>
            <a:r>
              <a:rPr lang="en-US" sz="2500" dirty="0">
                <a:solidFill>
                  <a:srgbClr val="194A6B"/>
                </a:solidFill>
              </a:rPr>
              <a:t>informative social media posts made</a:t>
            </a:r>
            <a:endParaRPr lang="en-US" sz="2500" b="1" dirty="0">
              <a:solidFill>
                <a:srgbClr val="194A6B"/>
              </a:solidFill>
            </a:endParaRPr>
          </a:p>
          <a:p>
            <a:pPr marL="569913" indent="-166688">
              <a:lnSpc>
                <a:spcPct val="100000"/>
              </a:lnSpc>
              <a:buClr>
                <a:srgbClr val="194A6B"/>
              </a:buClr>
              <a:buSzPct val="100000"/>
              <a:buFont typeface="Arial" panose="020B0604020202020204" pitchFamily="34" charset="0"/>
              <a:buChar char="•"/>
            </a:pPr>
            <a:r>
              <a:rPr lang="en-US" sz="2500" b="1" dirty="0">
                <a:solidFill>
                  <a:srgbClr val="194A6B"/>
                </a:solidFill>
              </a:rPr>
              <a:t>502</a:t>
            </a:r>
            <a:r>
              <a:rPr lang="en-US" sz="2500" dirty="0">
                <a:solidFill>
                  <a:srgbClr val="194A6B"/>
                </a:solidFill>
              </a:rPr>
              <a:t> inquiry responses facilitated through </a:t>
            </a:r>
            <a:r>
              <a:rPr lang="en-US" sz="2500" dirty="0" err="1">
                <a:solidFill>
                  <a:srgbClr val="194A6B"/>
                </a:solidFill>
              </a:rPr>
              <a:t>EED.Contact</a:t>
            </a:r>
            <a:endParaRPr lang="en-US" sz="2500" dirty="0">
              <a:solidFill>
                <a:srgbClr val="194A6B"/>
              </a:solidFill>
            </a:endParaRPr>
          </a:p>
          <a:p>
            <a:pPr marL="569913" indent="-166688">
              <a:lnSpc>
                <a:spcPct val="100000"/>
              </a:lnSpc>
              <a:buClr>
                <a:srgbClr val="194A6B"/>
              </a:buClr>
              <a:buSzPct val="100000"/>
              <a:buFont typeface="Arial" panose="020B0604020202020204" pitchFamily="34" charset="0"/>
              <a:buChar char="•"/>
            </a:pPr>
            <a:r>
              <a:rPr lang="en-US" sz="2500" b="1" dirty="0">
                <a:solidFill>
                  <a:srgbClr val="194A6B"/>
                </a:solidFill>
              </a:rPr>
              <a:t>12</a:t>
            </a:r>
            <a:r>
              <a:rPr lang="en-US" sz="2500" dirty="0">
                <a:solidFill>
                  <a:srgbClr val="194A6B"/>
                </a:solidFill>
              </a:rPr>
              <a:t> general DEED newsletters posted</a:t>
            </a:r>
          </a:p>
        </p:txBody>
      </p:sp>
      <p:pic>
        <p:nvPicPr>
          <p:cNvPr id="3" name="Graphic 2">
            <a:extLst>
              <a:ext uri="{FF2B5EF4-FFF2-40B4-BE49-F238E27FC236}">
                <a16:creationId xmlns:a16="http://schemas.microsoft.com/office/drawing/2014/main" id="{FAAFF679-C3D6-CE2F-1C49-673F4103A96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7590" y="68824"/>
            <a:ext cx="489208" cy="363794"/>
          </a:xfrm>
          <a:prstGeom prst="rect">
            <a:avLst/>
          </a:prstGeom>
        </p:spPr>
      </p:pic>
      <p:pic>
        <p:nvPicPr>
          <p:cNvPr id="5" name="Graphic 4" descr="Information with solid fill">
            <a:extLst>
              <a:ext uri="{FF2B5EF4-FFF2-40B4-BE49-F238E27FC236}">
                <a16:creationId xmlns:a16="http://schemas.microsoft.com/office/drawing/2014/main" id="{42EF9638-0817-F967-9A05-C2434825D57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8848" y="154611"/>
            <a:ext cx="593448" cy="593448"/>
          </a:xfrm>
          <a:prstGeom prst="rect">
            <a:avLst/>
          </a:prstGeom>
        </p:spPr>
      </p:pic>
    </p:spTree>
    <p:extLst>
      <p:ext uri="{BB962C8B-B14F-4D97-AF65-F5344CB8AC3E}">
        <p14:creationId xmlns:p14="http://schemas.microsoft.com/office/powerpoint/2010/main" val="2451217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3411-B4A2-0A4C-6402-8ECCA4604CE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857A529-6CFC-8966-B12D-48D6F4AADDCE}"/>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9B9FCC6-68DD-5C24-EA9A-DE701E396BBC}"/>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BFB9BE4F-CE01-560A-0401-8ECD19A49101}"/>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814E7327-7FAE-1DC9-0FEA-C8279CC6701E}"/>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Capital Improvements are Strong</a:t>
            </a:r>
          </a:p>
        </p:txBody>
      </p:sp>
      <p:sp>
        <p:nvSpPr>
          <p:cNvPr id="34" name="Oval 33">
            <a:extLst>
              <a:ext uri="{FF2B5EF4-FFF2-40B4-BE49-F238E27FC236}">
                <a16:creationId xmlns:a16="http://schemas.microsoft.com/office/drawing/2014/main" id="{A2055684-19E8-725D-A1A9-08B98A573D7C}"/>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E3308E8-0379-73FF-0E64-A80D85A88C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30</a:t>
            </a:fld>
            <a:endParaRPr lang="en-US" dirty="0">
              <a:solidFill>
                <a:schemeClr val="bg1"/>
              </a:solidFill>
            </a:endParaRPr>
          </a:p>
        </p:txBody>
      </p:sp>
      <p:sp>
        <p:nvSpPr>
          <p:cNvPr id="12" name="Text Placeholder 2">
            <a:extLst>
              <a:ext uri="{FF2B5EF4-FFF2-40B4-BE49-F238E27FC236}">
                <a16:creationId xmlns:a16="http://schemas.microsoft.com/office/drawing/2014/main" id="{E2812B34-2225-F9CB-4141-801E1ABE61B0}"/>
              </a:ext>
            </a:extLst>
          </p:cNvPr>
          <p:cNvSpPr>
            <a:spLocks noGrp="1"/>
          </p:cNvSpPr>
          <p:nvPr>
            <p:ph type="body" idx="1"/>
          </p:nvPr>
        </p:nvSpPr>
        <p:spPr>
          <a:xfrm>
            <a:off x="1384766" y="1866900"/>
            <a:ext cx="10704562" cy="4687774"/>
          </a:xfrm>
        </p:spPr>
        <p:txBody>
          <a:bodyPr>
            <a:normAutofit/>
          </a:bodyPr>
          <a:lstStyle/>
          <a:p>
            <a:pPr marL="860425"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117</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CIP applications reviewed and rated in just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months</a:t>
            </a:r>
          </a:p>
          <a:p>
            <a:pPr marL="860425"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56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payments issued totaling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$78.5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million</a:t>
            </a:r>
          </a:p>
          <a:p>
            <a:pPr marL="860425"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35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active grant projects spanning every major climate zone in Alaska </a:t>
            </a:r>
          </a:p>
          <a:p>
            <a:pPr marL="860425"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14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projects closed, with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9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more near completion</a:t>
            </a:r>
          </a:p>
          <a:p>
            <a:pPr marL="860425"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23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debt reimbursement projects closed</a:t>
            </a:r>
          </a:p>
          <a:p>
            <a:pPr marL="860425" indent="-174625">
              <a:lnSpc>
                <a:spcPct val="100000"/>
              </a:lnSpc>
              <a:buClr>
                <a:srgbClr val="194A6B"/>
              </a:buClr>
              <a:buSzPct val="100000"/>
              <a:buFont typeface="Arial" panose="020B0604020202020204" pitchFamily="34" charset="0"/>
              <a:buChar char="•"/>
            </a:pP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1,308</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school building values entered in the insurance database</a:t>
            </a:r>
          </a:p>
          <a:p>
            <a:pPr marL="860425" indent="-174625">
              <a:lnSpc>
                <a:spcPct val="100000"/>
              </a:lnSpc>
              <a:buClr>
                <a:srgbClr val="194A6B"/>
              </a:buClr>
              <a:buSzPct val="100000"/>
              <a:buFont typeface="Arial" panose="020B0604020202020204" pitchFamily="34" charset="0"/>
              <a:buChar char="•"/>
            </a:pPr>
            <a:endPar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endParaRPr>
          </a:p>
          <a:p>
            <a:pPr marL="685800" indent="0">
              <a:lnSpc>
                <a:spcPct val="100000"/>
              </a:lnSpc>
              <a:buClr>
                <a:srgbClr val="194A6B"/>
              </a:buClr>
              <a:buSzPct val="100000"/>
              <a:buNone/>
            </a:pPr>
            <a:endParaRPr lang="en-US" sz="2000" dirty="0">
              <a:solidFill>
                <a:srgbClr val="194A6B"/>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descr="Warehouse with solid fill">
            <a:extLst>
              <a:ext uri="{FF2B5EF4-FFF2-40B4-BE49-F238E27FC236}">
                <a16:creationId xmlns:a16="http://schemas.microsoft.com/office/drawing/2014/main" id="{A84611F8-F08D-F101-4757-42808681DD5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94847" y="139248"/>
            <a:ext cx="535052" cy="535052"/>
          </a:xfrm>
          <a:prstGeom prst="rect">
            <a:avLst/>
          </a:prstGeom>
        </p:spPr>
      </p:pic>
      <p:pic>
        <p:nvPicPr>
          <p:cNvPr id="8" name="Graphic 7">
            <a:extLst>
              <a:ext uri="{FF2B5EF4-FFF2-40B4-BE49-F238E27FC236}">
                <a16:creationId xmlns:a16="http://schemas.microsoft.com/office/drawing/2014/main" id="{33278563-8598-918E-5BE6-C81E2BED47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11" name="Graphic 10" descr="Diploma roll with solid fill">
            <a:extLst>
              <a:ext uri="{FF2B5EF4-FFF2-40B4-BE49-F238E27FC236}">
                <a16:creationId xmlns:a16="http://schemas.microsoft.com/office/drawing/2014/main" id="{3430DD29-2885-CF11-A4AB-B5C6106820B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569" y="1367120"/>
            <a:ext cx="530390" cy="530390"/>
          </a:xfrm>
          <a:prstGeom prst="rect">
            <a:avLst/>
          </a:prstGeom>
        </p:spPr>
      </p:pic>
      <p:pic>
        <p:nvPicPr>
          <p:cNvPr id="14" name="Graphic 13" descr="Storytelling with solid fill">
            <a:extLst>
              <a:ext uri="{FF2B5EF4-FFF2-40B4-BE49-F238E27FC236}">
                <a16:creationId xmlns:a16="http://schemas.microsoft.com/office/drawing/2014/main" id="{861FACD4-F5C3-5F73-D84C-53853C3D663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1201" y="913310"/>
            <a:ext cx="390755" cy="390755"/>
          </a:xfrm>
          <a:prstGeom prst="rect">
            <a:avLst/>
          </a:prstGeom>
        </p:spPr>
      </p:pic>
      <p:pic>
        <p:nvPicPr>
          <p:cNvPr id="19" name="Graphic 18" descr="Bank check with solid fill">
            <a:extLst>
              <a:ext uri="{FF2B5EF4-FFF2-40B4-BE49-F238E27FC236}">
                <a16:creationId xmlns:a16="http://schemas.microsoft.com/office/drawing/2014/main" id="{605DED94-5548-3DBB-D9B4-2867E9327E5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17676" y="2370247"/>
            <a:ext cx="503745" cy="503745"/>
          </a:xfrm>
          <a:prstGeom prst="rect">
            <a:avLst/>
          </a:prstGeom>
        </p:spPr>
      </p:pic>
      <p:pic>
        <p:nvPicPr>
          <p:cNvPr id="20" name="Graphic 19" descr="Closed book with solid fill">
            <a:extLst>
              <a:ext uri="{FF2B5EF4-FFF2-40B4-BE49-F238E27FC236}">
                <a16:creationId xmlns:a16="http://schemas.microsoft.com/office/drawing/2014/main" id="{6D195D98-6698-3FF9-CDCC-E82926C9D79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1723" y="2901250"/>
            <a:ext cx="460538" cy="460538"/>
          </a:xfrm>
          <a:prstGeom prst="rect">
            <a:avLst/>
          </a:prstGeom>
        </p:spPr>
      </p:pic>
      <p:pic>
        <p:nvPicPr>
          <p:cNvPr id="21" name="Graphic 20" descr="Bank with solid fill">
            <a:extLst>
              <a:ext uri="{FF2B5EF4-FFF2-40B4-BE49-F238E27FC236}">
                <a16:creationId xmlns:a16="http://schemas.microsoft.com/office/drawing/2014/main" id="{ABF8377E-96C5-CBA5-1309-2105568C2B8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4003" y="3977257"/>
            <a:ext cx="530390" cy="530390"/>
          </a:xfrm>
          <a:prstGeom prst="rect">
            <a:avLst/>
          </a:prstGeom>
        </p:spPr>
      </p:pic>
      <p:pic>
        <p:nvPicPr>
          <p:cNvPr id="22" name="Graphic 21">
            <a:extLst>
              <a:ext uri="{FF2B5EF4-FFF2-40B4-BE49-F238E27FC236}">
                <a16:creationId xmlns:a16="http://schemas.microsoft.com/office/drawing/2014/main" id="{25DECA52-E864-6590-C744-F996F6E0399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18919" y="3497306"/>
            <a:ext cx="465398" cy="399053"/>
          </a:xfrm>
          <a:prstGeom prst="rect">
            <a:avLst/>
          </a:prstGeom>
        </p:spPr>
      </p:pic>
      <p:pic>
        <p:nvPicPr>
          <p:cNvPr id="23" name="Graphic 22" descr="Dollar with solid fill">
            <a:extLst>
              <a:ext uri="{FF2B5EF4-FFF2-40B4-BE49-F238E27FC236}">
                <a16:creationId xmlns:a16="http://schemas.microsoft.com/office/drawing/2014/main" id="{D6FDC955-B935-A1E6-8562-4347AD2687B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27BE223D-2975-FF0B-4B9A-20CC29F509F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852568D9-2967-4B9F-7527-A7B1A8D52AF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D7018A60-E078-016E-7433-9EA6736990E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56455" y="41836"/>
            <a:ext cx="428233" cy="428233"/>
          </a:xfrm>
          <a:prstGeom prst="rect">
            <a:avLst/>
          </a:prstGeom>
        </p:spPr>
      </p:pic>
      <p:pic>
        <p:nvPicPr>
          <p:cNvPr id="30" name="Graphic 29" descr="House with solid fill">
            <a:extLst>
              <a:ext uri="{FF2B5EF4-FFF2-40B4-BE49-F238E27FC236}">
                <a16:creationId xmlns:a16="http://schemas.microsoft.com/office/drawing/2014/main" id="{B2147226-906E-1321-6DDB-5A97B0349640}"/>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31" name="Graphic 30" descr="Wireless router with solid fill">
            <a:extLst>
              <a:ext uri="{FF2B5EF4-FFF2-40B4-BE49-F238E27FC236}">
                <a16:creationId xmlns:a16="http://schemas.microsoft.com/office/drawing/2014/main" id="{0CF0BBFE-EB19-CDD4-E737-EFE4BEB46F89}"/>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3871074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2F1A-028D-3B81-BA5C-562E40ABCC0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90516B6-AA5A-DE5D-D2C9-45D625C2E8C3}"/>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29AC78D-B116-C329-4D3D-20607A9D5B48}"/>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C3E5DE3-EE97-9DF9-53CE-0E375905ADF1}"/>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AE3EA1B0-7BA9-CDF7-C3AB-D2F20A5C4395}"/>
              </a:ext>
            </a:extLst>
          </p:cNvPr>
          <p:cNvSpPr txBox="1">
            <a:spLocks/>
          </p:cNvSpPr>
          <p:nvPr/>
        </p:nvSpPr>
        <p:spPr>
          <a:xfrm>
            <a:off x="1358898" y="716331"/>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Alaska has the Largest, Geographic Lunch Line in America</a:t>
            </a:r>
          </a:p>
        </p:txBody>
      </p:sp>
      <p:sp>
        <p:nvSpPr>
          <p:cNvPr id="34" name="Oval 33">
            <a:extLst>
              <a:ext uri="{FF2B5EF4-FFF2-40B4-BE49-F238E27FC236}">
                <a16:creationId xmlns:a16="http://schemas.microsoft.com/office/drawing/2014/main" id="{65C618E4-FA9A-3D61-F653-A31C66ACF373}"/>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54EAC03-F5E7-0549-6096-1AB9DD2FA7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31</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43793207-F096-2663-5874-5551E52DE9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4896" y="906439"/>
            <a:ext cx="474286" cy="474286"/>
          </a:xfrm>
          <a:prstGeom prst="rect">
            <a:avLst/>
          </a:prstGeom>
        </p:spPr>
      </p:pic>
      <p:pic>
        <p:nvPicPr>
          <p:cNvPr id="8" name="Graphic 7">
            <a:extLst>
              <a:ext uri="{FF2B5EF4-FFF2-40B4-BE49-F238E27FC236}">
                <a16:creationId xmlns:a16="http://schemas.microsoft.com/office/drawing/2014/main" id="{FAC0166F-9549-97BE-7BCD-D1FE3818D5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3914" y="1939108"/>
            <a:ext cx="450849" cy="377377"/>
          </a:xfrm>
          <a:prstGeom prst="rect">
            <a:avLst/>
          </a:prstGeom>
        </p:spPr>
      </p:pic>
      <p:pic>
        <p:nvPicPr>
          <p:cNvPr id="11" name="Graphic 10" descr="Diploma roll with solid fill">
            <a:extLst>
              <a:ext uri="{FF2B5EF4-FFF2-40B4-BE49-F238E27FC236}">
                <a16:creationId xmlns:a16="http://schemas.microsoft.com/office/drawing/2014/main" id="{94C5C3D8-797B-6A3D-36DE-F32C91B7196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5569" y="1367120"/>
            <a:ext cx="530390" cy="530390"/>
          </a:xfrm>
          <a:prstGeom prst="rect">
            <a:avLst/>
          </a:prstGeom>
        </p:spPr>
      </p:pic>
      <p:pic>
        <p:nvPicPr>
          <p:cNvPr id="19" name="Graphic 18" descr="Bank check with solid fill">
            <a:extLst>
              <a:ext uri="{FF2B5EF4-FFF2-40B4-BE49-F238E27FC236}">
                <a16:creationId xmlns:a16="http://schemas.microsoft.com/office/drawing/2014/main" id="{1EE4B5A3-E700-AE80-104D-414540A946B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17676" y="2370247"/>
            <a:ext cx="503745" cy="503745"/>
          </a:xfrm>
          <a:prstGeom prst="rect">
            <a:avLst/>
          </a:prstGeom>
        </p:spPr>
      </p:pic>
      <p:pic>
        <p:nvPicPr>
          <p:cNvPr id="20" name="Graphic 19" descr="Closed book with solid fill">
            <a:extLst>
              <a:ext uri="{FF2B5EF4-FFF2-40B4-BE49-F238E27FC236}">
                <a16:creationId xmlns:a16="http://schemas.microsoft.com/office/drawing/2014/main" id="{54C0C1CC-0DD9-E56A-109E-D41FBE5E019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1723" y="2901250"/>
            <a:ext cx="460538" cy="460538"/>
          </a:xfrm>
          <a:prstGeom prst="rect">
            <a:avLst/>
          </a:prstGeom>
        </p:spPr>
      </p:pic>
      <p:pic>
        <p:nvPicPr>
          <p:cNvPr id="21" name="Graphic 20" descr="Bank with solid fill">
            <a:extLst>
              <a:ext uri="{FF2B5EF4-FFF2-40B4-BE49-F238E27FC236}">
                <a16:creationId xmlns:a16="http://schemas.microsoft.com/office/drawing/2014/main" id="{A04158D6-DED9-EC71-2C38-D2E03EAB466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4003" y="3977257"/>
            <a:ext cx="530390" cy="530390"/>
          </a:xfrm>
          <a:prstGeom prst="rect">
            <a:avLst/>
          </a:prstGeom>
        </p:spPr>
      </p:pic>
      <p:pic>
        <p:nvPicPr>
          <p:cNvPr id="22" name="Graphic 21">
            <a:extLst>
              <a:ext uri="{FF2B5EF4-FFF2-40B4-BE49-F238E27FC236}">
                <a16:creationId xmlns:a16="http://schemas.microsoft.com/office/drawing/2014/main" id="{810F3E09-BC90-A59C-D2D0-463CF2A55C6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18919" y="3497306"/>
            <a:ext cx="465398" cy="399053"/>
          </a:xfrm>
          <a:prstGeom prst="rect">
            <a:avLst/>
          </a:prstGeom>
        </p:spPr>
      </p:pic>
      <p:pic>
        <p:nvPicPr>
          <p:cNvPr id="23" name="Graphic 22" descr="Dollar with solid fill">
            <a:extLst>
              <a:ext uri="{FF2B5EF4-FFF2-40B4-BE49-F238E27FC236}">
                <a16:creationId xmlns:a16="http://schemas.microsoft.com/office/drawing/2014/main" id="{1E49F5A9-2224-6EE7-165F-C5A34F6FABE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90BC649C-511C-E18D-CBA2-4661C8FB841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29C2ADC9-2D6C-6851-B64C-C0B6AC5990D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77A911B2-FBEF-E49E-09C3-F156E204BC2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7130E268-12AA-CE6C-40CA-8617E5860E5F}"/>
              </a:ext>
            </a:extLst>
          </p:cNvPr>
          <p:cNvSpPr txBox="1">
            <a:spLocks/>
          </p:cNvSpPr>
          <p:nvPr/>
        </p:nvSpPr>
        <p:spPr>
          <a:xfrm>
            <a:off x="1436182" y="1604400"/>
            <a:ext cx="10704562" cy="497000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25400">
              <a:lnSpc>
                <a:spcPct val="100000"/>
              </a:lnSpc>
              <a:spcBef>
                <a:spcPts val="600"/>
              </a:spcBef>
              <a:buFont typeface="Arial"/>
              <a:buNone/>
            </a:pP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Alaska’s school nutrition programs served: </a:t>
            </a:r>
          </a:p>
          <a:p>
            <a:pPr marL="688975" lvl="1" indent="-180975">
              <a:lnSpc>
                <a:spcPct val="100000"/>
              </a:lnSpc>
              <a:spcBef>
                <a:spcPts val="600"/>
              </a:spcBef>
              <a:buClr>
                <a:srgbClr val="194A6B"/>
              </a:buClr>
              <a:buSzPct val="100000"/>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6,685,913</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School Lunches </a:t>
            </a:r>
          </a:p>
          <a:p>
            <a:pPr marL="688975" lvl="1" indent="-180975">
              <a:lnSpc>
                <a:spcPct val="100000"/>
              </a:lnSpc>
              <a:spcBef>
                <a:spcPts val="600"/>
              </a:spcBef>
              <a:buClr>
                <a:srgbClr val="194A6B"/>
              </a:buClr>
              <a:buSzPct val="100000"/>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3,547,107</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School Breakfasts </a:t>
            </a:r>
          </a:p>
          <a:p>
            <a:pPr marL="688975" lvl="1" indent="-180975">
              <a:lnSpc>
                <a:spcPct val="100000"/>
              </a:lnSpc>
              <a:spcBef>
                <a:spcPts val="600"/>
              </a:spcBef>
              <a:buClr>
                <a:srgbClr val="194A6B"/>
              </a:buClr>
              <a:buSzPct val="100000"/>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71,004</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Afterschool Snacks</a:t>
            </a:r>
          </a:p>
          <a:p>
            <a:pPr lvl="1">
              <a:lnSpc>
                <a:spcPct val="100000"/>
              </a:lnSpc>
              <a:spcBef>
                <a:spcPts val="600"/>
              </a:spcBef>
            </a:pPr>
            <a:endPar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600"/>
              </a:spcBef>
              <a:buFont typeface="Arial"/>
              <a:buNone/>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403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Sites participated in the National School Lunch Program: </a:t>
            </a:r>
          </a:p>
          <a:p>
            <a:pPr marL="688975" lvl="1" indent="-180975">
              <a:lnSpc>
                <a:spcPct val="100000"/>
              </a:lnSpc>
              <a:spcBef>
                <a:spcPts val="600"/>
              </a:spcBef>
              <a:buClr>
                <a:srgbClr val="194A6B"/>
              </a:buClr>
              <a:buSzPct val="100000"/>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217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Community Eligibility Provision Program (all meals free) </a:t>
            </a:r>
          </a:p>
          <a:p>
            <a:pPr marL="688975" lvl="1" indent="-180975">
              <a:lnSpc>
                <a:spcPct val="100000"/>
              </a:lnSpc>
              <a:spcBef>
                <a:spcPts val="600"/>
              </a:spcBef>
              <a:buClr>
                <a:srgbClr val="194A6B"/>
              </a:buClr>
              <a:buSzPct val="100000"/>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186</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Regular/Pricing Program (free/reduced-price/paid)</a:t>
            </a:r>
          </a:p>
          <a:p>
            <a:pPr marL="688975" lvl="1" indent="-180975">
              <a:lnSpc>
                <a:spcPct val="100000"/>
              </a:lnSpc>
              <a:spcBef>
                <a:spcPts val="600"/>
              </a:spcBef>
              <a:buClr>
                <a:srgbClr val="194A6B"/>
              </a:buClr>
              <a:buSzPct val="100000"/>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61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Afterschool Snack Program participants</a:t>
            </a:r>
          </a:p>
          <a:p>
            <a:pPr marL="688975" lvl="1" indent="-180975">
              <a:lnSpc>
                <a:spcPct val="100000"/>
              </a:lnSpc>
              <a:spcBef>
                <a:spcPts val="600"/>
              </a:spcBef>
              <a:buClr>
                <a:srgbClr val="194A6B"/>
              </a:buClr>
              <a:buSzPct val="100000"/>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224</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Fresh Fruit &amp; Vegetable Program participants</a:t>
            </a:r>
          </a:p>
          <a:p>
            <a:pPr marL="25400" indent="0">
              <a:buFont typeface="Arial"/>
              <a:buNone/>
            </a:pPr>
            <a:endParaRPr lang="en-US" sz="2500" dirty="0">
              <a:solidFill>
                <a:schemeClr val="accent1">
                  <a:lumMod val="50000"/>
                </a:schemeClr>
              </a:solidFill>
            </a:endParaRPr>
          </a:p>
        </p:txBody>
      </p:sp>
      <p:pic>
        <p:nvPicPr>
          <p:cNvPr id="6" name="Graphic 5" descr="Lunch Box with solid fill">
            <a:extLst>
              <a:ext uri="{FF2B5EF4-FFF2-40B4-BE49-F238E27FC236}">
                <a16:creationId xmlns:a16="http://schemas.microsoft.com/office/drawing/2014/main" id="{9C46CB92-25FA-0C6F-0BC4-9B7C37465DF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115819" y="164112"/>
            <a:ext cx="522079" cy="522079"/>
          </a:xfrm>
          <a:prstGeom prst="rect">
            <a:avLst/>
          </a:prstGeom>
        </p:spPr>
      </p:pic>
      <p:pic>
        <p:nvPicPr>
          <p:cNvPr id="7" name="Graphic 6" descr="House with solid fill">
            <a:extLst>
              <a:ext uri="{FF2B5EF4-FFF2-40B4-BE49-F238E27FC236}">
                <a16:creationId xmlns:a16="http://schemas.microsoft.com/office/drawing/2014/main" id="{EC070F09-1AFE-9F8A-8832-5D8C23A6A857}"/>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05381" y="5944690"/>
            <a:ext cx="467533" cy="467533"/>
          </a:xfrm>
          <a:prstGeom prst="rect">
            <a:avLst/>
          </a:prstGeom>
        </p:spPr>
      </p:pic>
      <p:pic>
        <p:nvPicPr>
          <p:cNvPr id="15" name="Graphic 14" descr="Wireless router with solid fill">
            <a:extLst>
              <a:ext uri="{FF2B5EF4-FFF2-40B4-BE49-F238E27FC236}">
                <a16:creationId xmlns:a16="http://schemas.microsoft.com/office/drawing/2014/main" id="{D96D758C-5954-9021-7B59-51B85255BEB7}"/>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3481472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B0671-510C-682A-544E-F0B03CE4609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F0A3BFD-CF90-60DD-F2D0-4F09DD97740C}"/>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7646428-C818-E0E9-1708-DD8CA001AACC}"/>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8352B2C-0715-0AAA-C844-1A751BAAD97A}"/>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07183AEB-6231-4493-6A46-9FA633D247D4}"/>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We Deliver Meals by Mail All Summer</a:t>
            </a:r>
          </a:p>
        </p:txBody>
      </p:sp>
      <p:sp>
        <p:nvSpPr>
          <p:cNvPr id="34" name="Oval 33">
            <a:extLst>
              <a:ext uri="{FF2B5EF4-FFF2-40B4-BE49-F238E27FC236}">
                <a16:creationId xmlns:a16="http://schemas.microsoft.com/office/drawing/2014/main" id="{B22D4034-013E-7185-0024-20F7B87F63C1}"/>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D8588E0-6F5F-691C-C796-A358353665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32</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D826C677-D7AA-4946-AC16-A57FB80D14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8" name="Graphic 7">
            <a:extLst>
              <a:ext uri="{FF2B5EF4-FFF2-40B4-BE49-F238E27FC236}">
                <a16:creationId xmlns:a16="http://schemas.microsoft.com/office/drawing/2014/main" id="{0FE9D65B-B1B3-615F-FF4A-0DB70EC8E0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914" y="1939108"/>
            <a:ext cx="450849" cy="377377"/>
          </a:xfrm>
          <a:prstGeom prst="rect">
            <a:avLst/>
          </a:prstGeom>
        </p:spPr>
      </p:pic>
      <p:pic>
        <p:nvPicPr>
          <p:cNvPr id="19" name="Graphic 18" descr="Bank check with solid fill">
            <a:extLst>
              <a:ext uri="{FF2B5EF4-FFF2-40B4-BE49-F238E27FC236}">
                <a16:creationId xmlns:a16="http://schemas.microsoft.com/office/drawing/2014/main" id="{E237B91C-6DBA-AD6D-D51B-505BC73DA48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7676" y="2370247"/>
            <a:ext cx="503745" cy="503745"/>
          </a:xfrm>
          <a:prstGeom prst="rect">
            <a:avLst/>
          </a:prstGeom>
        </p:spPr>
      </p:pic>
      <p:pic>
        <p:nvPicPr>
          <p:cNvPr id="20" name="Graphic 19" descr="Closed book with solid fill">
            <a:extLst>
              <a:ext uri="{FF2B5EF4-FFF2-40B4-BE49-F238E27FC236}">
                <a16:creationId xmlns:a16="http://schemas.microsoft.com/office/drawing/2014/main" id="{326F1490-A81F-F968-85F1-326E86E0033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1723" y="2901250"/>
            <a:ext cx="460538" cy="460538"/>
          </a:xfrm>
          <a:prstGeom prst="rect">
            <a:avLst/>
          </a:prstGeom>
        </p:spPr>
      </p:pic>
      <p:pic>
        <p:nvPicPr>
          <p:cNvPr id="21" name="Graphic 20" descr="Bank with solid fill">
            <a:extLst>
              <a:ext uri="{FF2B5EF4-FFF2-40B4-BE49-F238E27FC236}">
                <a16:creationId xmlns:a16="http://schemas.microsoft.com/office/drawing/2014/main" id="{3B9D7FC0-E19D-FDF6-BC5A-61EDE0B3F78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4003" y="3977257"/>
            <a:ext cx="530390" cy="530390"/>
          </a:xfrm>
          <a:prstGeom prst="rect">
            <a:avLst/>
          </a:prstGeom>
        </p:spPr>
      </p:pic>
      <p:pic>
        <p:nvPicPr>
          <p:cNvPr id="22" name="Graphic 21">
            <a:extLst>
              <a:ext uri="{FF2B5EF4-FFF2-40B4-BE49-F238E27FC236}">
                <a16:creationId xmlns:a16="http://schemas.microsoft.com/office/drawing/2014/main" id="{F2277D57-E5C6-806B-70DE-3E3D23AFD1D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8919" y="3497306"/>
            <a:ext cx="465398" cy="399053"/>
          </a:xfrm>
          <a:prstGeom prst="rect">
            <a:avLst/>
          </a:prstGeom>
        </p:spPr>
      </p:pic>
      <p:pic>
        <p:nvPicPr>
          <p:cNvPr id="23" name="Graphic 22" descr="Dollar with solid fill">
            <a:extLst>
              <a:ext uri="{FF2B5EF4-FFF2-40B4-BE49-F238E27FC236}">
                <a16:creationId xmlns:a16="http://schemas.microsoft.com/office/drawing/2014/main" id="{C8F85447-6886-1E9B-DA00-6358D00AD02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3D7A295A-6A1C-392E-D302-FE7A9F89567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48C7CC60-4718-1A27-1AF6-34F8E8A0692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28DAEC21-6153-117D-CFBA-F459799D34E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582C2925-3C3C-D4A2-92F9-7260AFBF711D}"/>
              </a:ext>
            </a:extLst>
          </p:cNvPr>
          <p:cNvSpPr txBox="1">
            <a:spLocks/>
          </p:cNvSpPr>
          <p:nvPr/>
        </p:nvSpPr>
        <p:spPr>
          <a:xfrm>
            <a:off x="1428109" y="1778124"/>
            <a:ext cx="10704562" cy="497000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25400">
              <a:lnSpc>
                <a:spcPct val="100000"/>
              </a:lnSpc>
              <a:buNone/>
            </a:pP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The </a:t>
            </a:r>
            <a:r>
              <a:rPr lang="en-US" sz="2500" b="1" i="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Meals to You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Alaska Demonstration Project will deliver food </a:t>
            </a:r>
            <a:b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directly to students’ homes by U.S. Postal Service this summer:</a:t>
            </a:r>
          </a:p>
          <a:p>
            <a:pPr marL="857250" indent="-231775">
              <a:lnSpc>
                <a:spcPct val="100000"/>
              </a:lnSpc>
              <a:buClr>
                <a:srgbClr val="194A6B"/>
              </a:buClr>
              <a:buSzPct val="100000"/>
              <a:buFont typeface="Arial" panose="020B0604020202020204" pitchFamily="34" charset="0"/>
              <a:buChar char="•"/>
            </a:pP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Over </a:t>
            </a: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1.1 million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meals will be mailed</a:t>
            </a:r>
          </a:p>
          <a:p>
            <a:pPr marL="857250" indent="-231775">
              <a:lnSpc>
                <a:spcPct val="100000"/>
              </a:lnSpc>
              <a:buClr>
                <a:srgbClr val="194A6B"/>
              </a:buClr>
              <a:buSzPct val="100000"/>
              <a:buFont typeface="Arial" panose="020B0604020202020204" pitchFamily="34" charset="0"/>
              <a:buChar char="•"/>
            </a:pP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Over </a:t>
            </a: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10,000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children will be served</a:t>
            </a:r>
          </a:p>
          <a:p>
            <a:pPr marL="857250" indent="-231775">
              <a:lnSpc>
                <a:spcPct val="100000"/>
              </a:lnSpc>
              <a:buClr>
                <a:srgbClr val="194A6B"/>
              </a:buClr>
              <a:buSzPct val="100000"/>
              <a:buFont typeface="Arial" panose="020B0604020202020204" pitchFamily="34" charset="0"/>
              <a:buChar char="•"/>
            </a:pP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This pilot is expected to become a permanent USDA program</a:t>
            </a:r>
          </a:p>
        </p:txBody>
      </p:sp>
      <p:pic>
        <p:nvPicPr>
          <p:cNvPr id="6" name="Graphic 5" descr="Lunch Box with solid fill">
            <a:extLst>
              <a:ext uri="{FF2B5EF4-FFF2-40B4-BE49-F238E27FC236}">
                <a16:creationId xmlns:a16="http://schemas.microsoft.com/office/drawing/2014/main" id="{D613BE94-43CA-B1D0-EB96-939541E124E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B8B97876-5D8D-2C8F-2E57-24E768ED34F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60925" y="143602"/>
            <a:ext cx="593448" cy="593448"/>
          </a:xfrm>
          <a:prstGeom prst="rect">
            <a:avLst/>
          </a:prstGeom>
        </p:spPr>
      </p:pic>
      <p:pic>
        <p:nvPicPr>
          <p:cNvPr id="4" name="Graphic 3" descr="House with solid fill">
            <a:extLst>
              <a:ext uri="{FF2B5EF4-FFF2-40B4-BE49-F238E27FC236}">
                <a16:creationId xmlns:a16="http://schemas.microsoft.com/office/drawing/2014/main" id="{FD9D7BCB-EF46-444F-E2E2-4C748E3F59A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7" name="Graphic 6" descr="Wireless router with solid fill">
            <a:extLst>
              <a:ext uri="{FF2B5EF4-FFF2-40B4-BE49-F238E27FC236}">
                <a16:creationId xmlns:a16="http://schemas.microsoft.com/office/drawing/2014/main" id="{BC7915D3-2720-AA14-828A-9004B97FEB93}"/>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308168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52E66-0DC9-A50E-B984-B37C8599AA4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53CEED8-A90E-F444-BC6D-DAC24002510A}"/>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F3173AA-1767-D95A-6AAD-51860208F551}"/>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3D3C9E1B-4A1B-2850-12C4-A07028876919}"/>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B1AE975A-5906-771E-F29D-03CB85C138E0}"/>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Students Eat Fresh Produce in Alaska’s Classrooms</a:t>
            </a:r>
          </a:p>
        </p:txBody>
      </p:sp>
      <p:sp>
        <p:nvSpPr>
          <p:cNvPr id="34" name="Oval 33">
            <a:extLst>
              <a:ext uri="{FF2B5EF4-FFF2-40B4-BE49-F238E27FC236}">
                <a16:creationId xmlns:a16="http://schemas.microsoft.com/office/drawing/2014/main" id="{A1C4DA8D-69B9-2032-FE78-941DE850B6C5}"/>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B14876E-0BD4-CB54-6BF5-86556C2D99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33</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93EC58EF-FADF-A831-62ED-65127DE2E6C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19" name="Graphic 18" descr="Bank check with solid fill">
            <a:extLst>
              <a:ext uri="{FF2B5EF4-FFF2-40B4-BE49-F238E27FC236}">
                <a16:creationId xmlns:a16="http://schemas.microsoft.com/office/drawing/2014/main" id="{CFDDCAEE-67EF-6214-8F4E-6631D3722D3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7676" y="2370247"/>
            <a:ext cx="503745" cy="503745"/>
          </a:xfrm>
          <a:prstGeom prst="rect">
            <a:avLst/>
          </a:prstGeom>
        </p:spPr>
      </p:pic>
      <p:pic>
        <p:nvPicPr>
          <p:cNvPr id="20" name="Graphic 19" descr="Closed book with solid fill">
            <a:extLst>
              <a:ext uri="{FF2B5EF4-FFF2-40B4-BE49-F238E27FC236}">
                <a16:creationId xmlns:a16="http://schemas.microsoft.com/office/drawing/2014/main" id="{070500DD-C37B-0988-9D67-5AE5C0D44E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723" y="2901250"/>
            <a:ext cx="460538" cy="460538"/>
          </a:xfrm>
          <a:prstGeom prst="rect">
            <a:avLst/>
          </a:prstGeom>
        </p:spPr>
      </p:pic>
      <p:pic>
        <p:nvPicPr>
          <p:cNvPr id="21" name="Graphic 20" descr="Bank with solid fill">
            <a:extLst>
              <a:ext uri="{FF2B5EF4-FFF2-40B4-BE49-F238E27FC236}">
                <a16:creationId xmlns:a16="http://schemas.microsoft.com/office/drawing/2014/main" id="{DFDB9724-0322-8073-1238-0B0AAF9233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4003" y="3977257"/>
            <a:ext cx="530390" cy="530390"/>
          </a:xfrm>
          <a:prstGeom prst="rect">
            <a:avLst/>
          </a:prstGeom>
        </p:spPr>
      </p:pic>
      <p:pic>
        <p:nvPicPr>
          <p:cNvPr id="22" name="Graphic 21">
            <a:extLst>
              <a:ext uri="{FF2B5EF4-FFF2-40B4-BE49-F238E27FC236}">
                <a16:creationId xmlns:a16="http://schemas.microsoft.com/office/drawing/2014/main" id="{F951A3E2-6BE6-52AC-38AD-7007C18A729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18919" y="3497306"/>
            <a:ext cx="465398" cy="399053"/>
          </a:xfrm>
          <a:prstGeom prst="rect">
            <a:avLst/>
          </a:prstGeom>
        </p:spPr>
      </p:pic>
      <p:pic>
        <p:nvPicPr>
          <p:cNvPr id="23" name="Graphic 22" descr="Dollar with solid fill">
            <a:extLst>
              <a:ext uri="{FF2B5EF4-FFF2-40B4-BE49-F238E27FC236}">
                <a16:creationId xmlns:a16="http://schemas.microsoft.com/office/drawing/2014/main" id="{A6F657D2-F4B3-322E-7623-D9AB1D93BAB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95462B9A-A573-943E-3B16-785A678347E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29637863-FB8F-80EC-29F3-77042E0455C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FA724892-B12E-A93D-D7D2-4E483851BBA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EF4D0DC7-27BF-5BE7-C8F9-A239EA2115CC}"/>
              </a:ext>
            </a:extLst>
          </p:cNvPr>
          <p:cNvSpPr txBox="1">
            <a:spLocks/>
          </p:cNvSpPr>
          <p:nvPr/>
        </p:nvSpPr>
        <p:spPr>
          <a:xfrm>
            <a:off x="1428109" y="1582997"/>
            <a:ext cx="8974323" cy="46538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ts val="3200"/>
              </a:lnSpc>
              <a:buNone/>
            </a:pPr>
            <a:endPar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endParaRPr>
          </a:p>
          <a:p>
            <a:pPr marL="0" indent="25400">
              <a:lnSpc>
                <a:spcPts val="3200"/>
              </a:lnSpc>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The Fresh Fruit and Vegetable Program (FFVP) sponsored by the USDA provided free fresh fruits and vegetables to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44,308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students in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224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elementary schools during the school day</a:t>
            </a:r>
          </a:p>
        </p:txBody>
      </p:sp>
      <p:pic>
        <p:nvPicPr>
          <p:cNvPr id="6" name="Graphic 5" descr="Lunch Box with solid fill">
            <a:extLst>
              <a:ext uri="{FF2B5EF4-FFF2-40B4-BE49-F238E27FC236}">
                <a16:creationId xmlns:a16="http://schemas.microsoft.com/office/drawing/2014/main" id="{45C79FE4-169D-BC6A-6AD2-5A2F145374B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78E227F3-B50D-41AE-FF08-FC4A8D91075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22C17CE2-A0DC-4CA0-AB44-A5FB4A891C18}"/>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103566" y="194939"/>
            <a:ext cx="510664" cy="510664"/>
          </a:xfrm>
          <a:prstGeom prst="rect">
            <a:avLst/>
          </a:prstGeom>
        </p:spPr>
      </p:pic>
      <p:pic>
        <p:nvPicPr>
          <p:cNvPr id="7" name="Graphic 6" descr="House with solid fill">
            <a:extLst>
              <a:ext uri="{FF2B5EF4-FFF2-40B4-BE49-F238E27FC236}">
                <a16:creationId xmlns:a16="http://schemas.microsoft.com/office/drawing/2014/main" id="{94E11AB7-331F-A0AF-200D-A9F92FB38087}"/>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11" name="Graphic 10" descr="Wireless router with solid fill">
            <a:extLst>
              <a:ext uri="{FF2B5EF4-FFF2-40B4-BE49-F238E27FC236}">
                <a16:creationId xmlns:a16="http://schemas.microsoft.com/office/drawing/2014/main" id="{D3A32C18-8267-FF17-05A5-029EAAF9A469}"/>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3454575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87AC2-75B8-20A8-8E72-D7BEFDF8FF5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384075D-F43E-3F99-F929-8E7762BB5B10}"/>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65C8EA1-24C6-5638-3AF2-5F1AD8D6CE81}"/>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7C72A46E-6A2E-50B4-3B35-7521E17F5C8B}"/>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8C758673-8233-E63B-6391-193ADDD06E09}"/>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Nutrition Team Mentors District Food Leaders</a:t>
            </a:r>
          </a:p>
        </p:txBody>
      </p:sp>
      <p:sp>
        <p:nvSpPr>
          <p:cNvPr id="34" name="Oval 33">
            <a:extLst>
              <a:ext uri="{FF2B5EF4-FFF2-40B4-BE49-F238E27FC236}">
                <a16:creationId xmlns:a16="http://schemas.microsoft.com/office/drawing/2014/main" id="{422A2FD1-8CBA-96C8-3152-2D8163B44C79}"/>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D783509-7A69-5B3C-8D78-05BBF9DB69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34</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7E2F6751-5CCA-F372-6A08-9CDE6228BC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0" name="Graphic 19" descr="Closed book with solid fill">
            <a:extLst>
              <a:ext uri="{FF2B5EF4-FFF2-40B4-BE49-F238E27FC236}">
                <a16:creationId xmlns:a16="http://schemas.microsoft.com/office/drawing/2014/main" id="{BCA9C225-9939-D2A2-49F5-2F26E061C7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1723" y="2901250"/>
            <a:ext cx="460538" cy="460538"/>
          </a:xfrm>
          <a:prstGeom prst="rect">
            <a:avLst/>
          </a:prstGeom>
        </p:spPr>
      </p:pic>
      <p:pic>
        <p:nvPicPr>
          <p:cNvPr id="21" name="Graphic 20" descr="Bank with solid fill">
            <a:extLst>
              <a:ext uri="{FF2B5EF4-FFF2-40B4-BE49-F238E27FC236}">
                <a16:creationId xmlns:a16="http://schemas.microsoft.com/office/drawing/2014/main" id="{E3D400F1-FE95-5B4C-7FEF-C84E3AB01A8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4003" y="3977257"/>
            <a:ext cx="530390" cy="530390"/>
          </a:xfrm>
          <a:prstGeom prst="rect">
            <a:avLst/>
          </a:prstGeom>
        </p:spPr>
      </p:pic>
      <p:pic>
        <p:nvPicPr>
          <p:cNvPr id="22" name="Graphic 21">
            <a:extLst>
              <a:ext uri="{FF2B5EF4-FFF2-40B4-BE49-F238E27FC236}">
                <a16:creationId xmlns:a16="http://schemas.microsoft.com/office/drawing/2014/main" id="{EA57A0A4-136F-7F20-B061-D68639FCE9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8919" y="3497306"/>
            <a:ext cx="465398" cy="399053"/>
          </a:xfrm>
          <a:prstGeom prst="rect">
            <a:avLst/>
          </a:prstGeom>
        </p:spPr>
      </p:pic>
      <p:pic>
        <p:nvPicPr>
          <p:cNvPr id="23" name="Graphic 22" descr="Dollar with solid fill">
            <a:extLst>
              <a:ext uri="{FF2B5EF4-FFF2-40B4-BE49-F238E27FC236}">
                <a16:creationId xmlns:a16="http://schemas.microsoft.com/office/drawing/2014/main" id="{5067C8FF-960A-55D6-E610-C07A5D347ED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A7A86CB8-28F6-4749-B544-144790E3CB7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6A9B5F75-9CA0-BD18-0212-0A31348E9EB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008557EE-CA06-4EC3-014E-B1BB7E94AF7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4FD3729E-84A7-7B96-0FDE-0DA057AB22AC}"/>
              </a:ext>
            </a:extLst>
          </p:cNvPr>
          <p:cNvSpPr txBox="1">
            <a:spLocks/>
          </p:cNvSpPr>
          <p:nvPr/>
        </p:nvSpPr>
        <p:spPr>
          <a:xfrm>
            <a:off x="1428109" y="1778124"/>
            <a:ext cx="10704562" cy="497000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buNone/>
            </a:pP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Provides guidance, technical support and peer mentorship to school nutrition directors, managers, and frontline staff helping strengthen program operations and support federal compliance with meeting meal pattern requirements and weekly dietary specifications for school meals</a:t>
            </a:r>
          </a:p>
          <a:p>
            <a:pPr marL="682625" indent="-172720">
              <a:lnSpc>
                <a:spcPct val="100000"/>
              </a:lnSpc>
              <a:buClr>
                <a:srgbClr val="194A6B"/>
              </a:buClr>
              <a:buSzPct val="100000"/>
              <a:buFont typeface="Arial" panose="020B0604020202020204" pitchFamily="34" charset="0"/>
              <a:buChar char="•"/>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5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Mentors and </a:t>
            </a: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9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Mentees</a:t>
            </a:r>
          </a:p>
          <a:p>
            <a:pPr marL="682625" indent="-172720">
              <a:lnSpc>
                <a:spcPct val="100000"/>
              </a:lnSpc>
              <a:buClr>
                <a:srgbClr val="194A6B"/>
              </a:buClr>
              <a:buSzPct val="100000"/>
              <a:buFont typeface="Arial" panose="020B0604020202020204" pitchFamily="34" charset="0"/>
              <a:buChar char="•"/>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13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Communities Across Alaska</a:t>
            </a:r>
          </a:p>
          <a:p>
            <a:pPr marL="914400" lvl="2" indent="-166688">
              <a:lnSpc>
                <a:spcPct val="100000"/>
              </a:lnSpc>
              <a:spcBef>
                <a:spcPts val="1000"/>
              </a:spcBef>
              <a:buClr>
                <a:srgbClr val="194A6B"/>
              </a:buClr>
              <a:buFont typeface="Arial,Sans-Serif" panose="020B0604020202020204" pitchFamily="34" charset="0"/>
              <a:buChar char="•"/>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10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Rural</a:t>
            </a:r>
          </a:p>
          <a:p>
            <a:pPr marL="914400" lvl="2" indent="-166688">
              <a:lnSpc>
                <a:spcPct val="100000"/>
              </a:lnSpc>
              <a:spcBef>
                <a:spcPts val="1000"/>
              </a:spcBef>
              <a:buClr>
                <a:srgbClr val="194A6B"/>
              </a:buClr>
              <a:buFont typeface="Arial,Sans-Serif" panose="020B0604020202020204" pitchFamily="34" charset="0"/>
              <a:buChar char="•"/>
            </a:pPr>
            <a:r>
              <a:rPr lang="en-US" sz="2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3 </a:t>
            </a:r>
            <a:r>
              <a:rPr lang="en-US" sz="2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Urban</a:t>
            </a:r>
          </a:p>
          <a:p>
            <a:pPr marL="25400" indent="0">
              <a:buClr>
                <a:srgbClr val="194A6B"/>
              </a:buClr>
              <a:buSzPct val="100000"/>
              <a:buNone/>
            </a:pPr>
            <a:endParaRPr lang="en-US" sz="2200" dirty="0">
              <a:solidFill>
                <a:srgbClr val="000000"/>
              </a:solidFill>
              <a:latin typeface="Aptos"/>
            </a:endParaRPr>
          </a:p>
          <a:p>
            <a:pPr marL="682625" indent="-172720">
              <a:lnSpc>
                <a:spcPct val="100000"/>
              </a:lnSpc>
              <a:buClr>
                <a:srgbClr val="194A6B"/>
              </a:buClr>
              <a:buSzPct val="100000"/>
              <a:buFont typeface="Arial" panose="020B0604020202020204" pitchFamily="34" charset="0"/>
              <a:buChar char="•"/>
            </a:pPr>
            <a:endParaRPr lang="en-US" sz="2500" b="1" dirty="0">
              <a:solidFill>
                <a:schemeClr val="accent1">
                  <a:lumMod val="50000"/>
                </a:schemeClr>
              </a:solidFill>
            </a:endParaRPr>
          </a:p>
          <a:p>
            <a:pPr marL="1597025" lvl="2" indent="-172720">
              <a:lnSpc>
                <a:spcPct val="100000"/>
              </a:lnSpc>
              <a:buClr>
                <a:srgbClr val="000000"/>
              </a:buClr>
              <a:buFont typeface="Arial,Sans-Serif" panose="020B0604020202020204" pitchFamily="34" charset="0"/>
              <a:buChar char="•"/>
            </a:pPr>
            <a:endParaRPr lang="en-US" sz="1400" b="1" dirty="0">
              <a:solidFill>
                <a:schemeClr val="accent1">
                  <a:lumMod val="50000"/>
                </a:schemeClr>
              </a:solidFill>
            </a:endParaRPr>
          </a:p>
          <a:p>
            <a:pPr marL="1424305" lvl="2" indent="0">
              <a:lnSpc>
                <a:spcPct val="100000"/>
              </a:lnSpc>
              <a:buClr>
                <a:srgbClr val="000000"/>
              </a:buClr>
              <a:buNone/>
            </a:pPr>
            <a:endParaRPr lang="en-US" sz="1400" b="1" dirty="0">
              <a:solidFill>
                <a:schemeClr val="accent1">
                  <a:lumMod val="50000"/>
                </a:schemeClr>
              </a:solidFill>
            </a:endParaRPr>
          </a:p>
          <a:p>
            <a:pPr marL="967105" lvl="1" indent="0">
              <a:lnSpc>
                <a:spcPct val="100000"/>
              </a:lnSpc>
              <a:buClr>
                <a:srgbClr val="194A6B"/>
              </a:buClr>
              <a:buSzPct val="100000"/>
              <a:buNone/>
            </a:pPr>
            <a:endParaRPr lang="en-US" sz="2100" b="1" dirty="0">
              <a:solidFill>
                <a:schemeClr val="accent1">
                  <a:lumMod val="50000"/>
                </a:schemeClr>
              </a:solidFill>
            </a:endParaRPr>
          </a:p>
          <a:p>
            <a:pPr marL="1597025" lvl="2" indent="-172720">
              <a:lnSpc>
                <a:spcPct val="100000"/>
              </a:lnSpc>
              <a:buClr>
                <a:srgbClr val="194A6B"/>
              </a:buClr>
              <a:buSzPct val="100000"/>
              <a:buFont typeface="Arial" panose="020B0604020202020204" pitchFamily="34" charset="0"/>
              <a:buChar char="•"/>
            </a:pPr>
            <a:endParaRPr lang="en-US" sz="1700" b="1" dirty="0">
              <a:solidFill>
                <a:srgbClr val="203864"/>
              </a:solidFill>
            </a:endParaRPr>
          </a:p>
          <a:p>
            <a:pPr marL="509270" indent="0">
              <a:lnSpc>
                <a:spcPct val="100000"/>
              </a:lnSpc>
              <a:buNone/>
            </a:pPr>
            <a:endParaRPr lang="en-US" sz="2500" b="1" dirty="0">
              <a:solidFill>
                <a:srgbClr val="203864"/>
              </a:solidFill>
            </a:endParaRPr>
          </a:p>
          <a:p>
            <a:pPr marL="25400" indent="0">
              <a:buNone/>
            </a:pPr>
            <a:endParaRPr lang="en-US" sz="2500" dirty="0">
              <a:solidFill>
                <a:srgbClr val="194A6B"/>
              </a:solidFill>
            </a:endParaRPr>
          </a:p>
        </p:txBody>
      </p:sp>
      <p:pic>
        <p:nvPicPr>
          <p:cNvPr id="6" name="Graphic 5" descr="Lunch Box with solid fill">
            <a:extLst>
              <a:ext uri="{FF2B5EF4-FFF2-40B4-BE49-F238E27FC236}">
                <a16:creationId xmlns:a16="http://schemas.microsoft.com/office/drawing/2014/main" id="{3BECA050-6FFE-A16C-79B6-D91034AC63E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3F9D1BEB-371B-90A0-2392-0261A43B977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53F2C5BA-3014-D075-6CAD-39328BA989D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23362" y="2409129"/>
            <a:ext cx="460538" cy="460538"/>
          </a:xfrm>
          <a:prstGeom prst="rect">
            <a:avLst/>
          </a:prstGeom>
        </p:spPr>
      </p:pic>
      <p:pic>
        <p:nvPicPr>
          <p:cNvPr id="11" name="Picture 10">
            <a:extLst>
              <a:ext uri="{FF2B5EF4-FFF2-40B4-BE49-F238E27FC236}">
                <a16:creationId xmlns:a16="http://schemas.microsoft.com/office/drawing/2014/main" id="{A056559A-2BBF-00E6-6316-CBB8F279D526}"/>
              </a:ext>
            </a:extLst>
          </p:cNvPr>
          <p:cNvPicPr>
            <a:picLocks noChangeAspect="1"/>
          </p:cNvPicPr>
          <p:nvPr/>
        </p:nvPicPr>
        <p:blipFill>
          <a:blip r:embed="rId13"/>
          <a:stretch>
            <a:fillRect/>
          </a:stretch>
        </p:blipFill>
        <p:spPr>
          <a:xfrm>
            <a:off x="7983418" y="3824298"/>
            <a:ext cx="3423948" cy="2162123"/>
          </a:xfrm>
          <a:prstGeom prst="rect">
            <a:avLst/>
          </a:prstGeom>
        </p:spPr>
      </p:pic>
      <p:pic>
        <p:nvPicPr>
          <p:cNvPr id="12" name="Graphic 11" descr="Fruit bowl with solid fill">
            <a:extLst>
              <a:ext uri="{FF2B5EF4-FFF2-40B4-BE49-F238E27FC236}">
                <a16:creationId xmlns:a16="http://schemas.microsoft.com/office/drawing/2014/main" id="{0ED72604-9F9E-4960-1660-CFC9B48CFEF2}"/>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130227" y="210185"/>
            <a:ext cx="482054" cy="482054"/>
          </a:xfrm>
          <a:prstGeom prst="rect">
            <a:avLst/>
          </a:prstGeom>
        </p:spPr>
      </p:pic>
      <p:pic>
        <p:nvPicPr>
          <p:cNvPr id="14" name="Graphic 13" descr="House with solid fill">
            <a:extLst>
              <a:ext uri="{FF2B5EF4-FFF2-40B4-BE49-F238E27FC236}">
                <a16:creationId xmlns:a16="http://schemas.microsoft.com/office/drawing/2014/main" id="{2C2CE153-5074-FB94-D484-092A9181CB8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05381" y="5944690"/>
            <a:ext cx="467533" cy="467533"/>
          </a:xfrm>
          <a:prstGeom prst="rect">
            <a:avLst/>
          </a:prstGeom>
        </p:spPr>
      </p:pic>
      <p:pic>
        <p:nvPicPr>
          <p:cNvPr id="15" name="Graphic 14" descr="Wireless router with solid fill">
            <a:extLst>
              <a:ext uri="{FF2B5EF4-FFF2-40B4-BE49-F238E27FC236}">
                <a16:creationId xmlns:a16="http://schemas.microsoft.com/office/drawing/2014/main" id="{72C4C99E-33E7-9A2A-C71A-BFC47B346027}"/>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239149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23A45-9624-FB9A-B166-9FB1B8D0A4F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CA6D813-8F60-E741-44B4-926DC8CA4A12}"/>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7604D3B-C051-E417-2676-2333A73BB932}"/>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A7D7E00A-9954-2D1D-D7B0-9A5EB259FD56}"/>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427D235A-781F-0DAC-C9F8-1E9BB49596ED}"/>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34th Leg Session Was Busy Behind the Scenes </a:t>
            </a:r>
          </a:p>
        </p:txBody>
      </p:sp>
      <p:sp>
        <p:nvSpPr>
          <p:cNvPr id="34" name="Oval 33">
            <a:extLst>
              <a:ext uri="{FF2B5EF4-FFF2-40B4-BE49-F238E27FC236}">
                <a16:creationId xmlns:a16="http://schemas.microsoft.com/office/drawing/2014/main" id="{D1257DEF-E910-726A-ADC6-E8308E0CB4C3}"/>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55264E5-7E59-0116-935A-6105323C9B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35</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937AFFF6-ADBA-4FAC-D2AE-12C1319158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1" name="Graphic 20" descr="Bank with solid fill">
            <a:extLst>
              <a:ext uri="{FF2B5EF4-FFF2-40B4-BE49-F238E27FC236}">
                <a16:creationId xmlns:a16="http://schemas.microsoft.com/office/drawing/2014/main" id="{C9A536DE-0E57-662B-55E7-AC6FD6F03C1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4003" y="3977257"/>
            <a:ext cx="530390" cy="530390"/>
          </a:xfrm>
          <a:prstGeom prst="rect">
            <a:avLst/>
          </a:prstGeom>
        </p:spPr>
      </p:pic>
      <p:pic>
        <p:nvPicPr>
          <p:cNvPr id="22" name="Graphic 21">
            <a:extLst>
              <a:ext uri="{FF2B5EF4-FFF2-40B4-BE49-F238E27FC236}">
                <a16:creationId xmlns:a16="http://schemas.microsoft.com/office/drawing/2014/main" id="{3004D731-66B0-4122-E1A1-A1CA4785633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8919" y="3497306"/>
            <a:ext cx="465398" cy="399053"/>
          </a:xfrm>
          <a:prstGeom prst="rect">
            <a:avLst/>
          </a:prstGeom>
        </p:spPr>
      </p:pic>
      <p:pic>
        <p:nvPicPr>
          <p:cNvPr id="23" name="Graphic 22" descr="Dollar with solid fill">
            <a:extLst>
              <a:ext uri="{FF2B5EF4-FFF2-40B4-BE49-F238E27FC236}">
                <a16:creationId xmlns:a16="http://schemas.microsoft.com/office/drawing/2014/main" id="{A775FAEA-B6C0-1F8E-C2E1-4D9F61011EC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32272BA6-7878-ABED-4597-BCFC506424C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231534CD-5F28-2662-58BD-90D8A83B9E3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E1D2FB47-ED5B-9471-872E-493FE8FDC2D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82131CC2-8551-175C-674B-490ACAEB1125}"/>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228600">
              <a:lnSpc>
                <a:spcPct val="100000"/>
              </a:lnSpc>
              <a:buClr>
                <a:srgbClr val="194A6B"/>
              </a:buClr>
              <a:buSzPct val="100000"/>
            </a:pPr>
            <a:r>
              <a:rPr lang="en-US" sz="2500" b="1" dirty="0">
                <a:solidFill>
                  <a:srgbClr val="194A6B"/>
                </a:solidFill>
              </a:rPr>
              <a:t>24</a:t>
            </a:r>
            <a:r>
              <a:rPr lang="en-US" sz="2500" dirty="0">
                <a:solidFill>
                  <a:srgbClr val="194A6B"/>
                </a:solidFill>
              </a:rPr>
              <a:t> department presentations shaping policy conversations</a:t>
            </a:r>
          </a:p>
          <a:p>
            <a:pPr indent="-228600">
              <a:lnSpc>
                <a:spcPct val="100000"/>
              </a:lnSpc>
              <a:buClr>
                <a:srgbClr val="194A6B"/>
              </a:buClr>
              <a:buSzPct val="100000"/>
            </a:pPr>
            <a:r>
              <a:rPr lang="en-US" sz="2500" b="1" dirty="0">
                <a:solidFill>
                  <a:srgbClr val="194A6B"/>
                </a:solidFill>
              </a:rPr>
              <a:t>10</a:t>
            </a:r>
            <a:r>
              <a:rPr lang="en-US" sz="2500" dirty="0">
                <a:solidFill>
                  <a:srgbClr val="194A6B"/>
                </a:solidFill>
              </a:rPr>
              <a:t> education bills enacted during session</a:t>
            </a:r>
          </a:p>
          <a:p>
            <a:pPr indent="-228600">
              <a:lnSpc>
                <a:spcPct val="100000"/>
              </a:lnSpc>
              <a:buClr>
                <a:srgbClr val="194A6B"/>
              </a:buClr>
              <a:buSzPct val="100000"/>
            </a:pPr>
            <a:r>
              <a:rPr lang="en-US" sz="2500" b="1" dirty="0">
                <a:solidFill>
                  <a:srgbClr val="194A6B"/>
                </a:solidFill>
              </a:rPr>
              <a:t> 4 </a:t>
            </a:r>
            <a:r>
              <a:rPr lang="en-US" sz="2500" dirty="0">
                <a:solidFill>
                  <a:srgbClr val="194A6B"/>
                </a:solidFill>
              </a:rPr>
              <a:t>confirmation hearings navigated with precision</a:t>
            </a:r>
          </a:p>
          <a:p>
            <a:pPr indent="-228600">
              <a:lnSpc>
                <a:spcPct val="100000"/>
              </a:lnSpc>
              <a:buClr>
                <a:srgbClr val="194A6B"/>
              </a:buClr>
              <a:buSzPct val="100000"/>
            </a:pPr>
            <a:r>
              <a:rPr lang="en-US" sz="2500" dirty="0">
                <a:solidFill>
                  <a:srgbClr val="194A6B"/>
                </a:solidFill>
              </a:rPr>
              <a:t> </a:t>
            </a:r>
            <a:r>
              <a:rPr lang="en-US" sz="2500" b="1" dirty="0">
                <a:solidFill>
                  <a:srgbClr val="194A6B"/>
                </a:solidFill>
              </a:rPr>
              <a:t>112 </a:t>
            </a:r>
            <a:r>
              <a:rPr lang="en-US" sz="2500" dirty="0">
                <a:solidFill>
                  <a:srgbClr val="194A6B"/>
                </a:solidFill>
              </a:rPr>
              <a:t>bills quietly tracked, analyzed, and managed in real time</a:t>
            </a:r>
          </a:p>
          <a:p>
            <a:pPr indent="-228600">
              <a:lnSpc>
                <a:spcPct val="100000"/>
              </a:lnSpc>
              <a:buClr>
                <a:srgbClr val="194A6B"/>
              </a:buClr>
              <a:buSzPct val="100000"/>
            </a:pPr>
            <a:r>
              <a:rPr lang="en-US" sz="2500" b="1" dirty="0">
                <a:solidFill>
                  <a:srgbClr val="194A6B"/>
                </a:solidFill>
              </a:rPr>
              <a:t>78</a:t>
            </a:r>
            <a:r>
              <a:rPr lang="en-US" sz="2500" dirty="0">
                <a:solidFill>
                  <a:srgbClr val="194A6B"/>
                </a:solidFill>
              </a:rPr>
              <a:t> legislative requests fulfilled to support members</a:t>
            </a:r>
          </a:p>
        </p:txBody>
      </p:sp>
      <p:pic>
        <p:nvPicPr>
          <p:cNvPr id="6" name="Graphic 5" descr="Lunch Box with solid fill">
            <a:extLst>
              <a:ext uri="{FF2B5EF4-FFF2-40B4-BE49-F238E27FC236}">
                <a16:creationId xmlns:a16="http://schemas.microsoft.com/office/drawing/2014/main" id="{C1F1CF4F-A361-5E3B-2EEF-83D1DEF7B8C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D23085C8-B376-EF14-1375-768ECA41067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9362A918-CADE-B86A-F174-73377AED1F7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C71664C1-BC2B-72CA-1537-C1CACDCAF84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A38C3496-E113-2A8D-526B-C793C3ABFC9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112980" y="159968"/>
            <a:ext cx="512996" cy="512996"/>
          </a:xfrm>
          <a:prstGeom prst="rect">
            <a:avLst/>
          </a:prstGeom>
        </p:spPr>
      </p:pic>
      <p:pic>
        <p:nvPicPr>
          <p:cNvPr id="14" name="Graphic 13" descr="House with solid fill">
            <a:extLst>
              <a:ext uri="{FF2B5EF4-FFF2-40B4-BE49-F238E27FC236}">
                <a16:creationId xmlns:a16="http://schemas.microsoft.com/office/drawing/2014/main" id="{1416E663-7BFE-E5CD-7970-BACACB950CA2}"/>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15" name="Graphic 14" descr="Wireless router with solid fill">
            <a:extLst>
              <a:ext uri="{FF2B5EF4-FFF2-40B4-BE49-F238E27FC236}">
                <a16:creationId xmlns:a16="http://schemas.microsoft.com/office/drawing/2014/main" id="{44397BA4-264E-EFCB-9158-BF81B8FD8D8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98607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810C9-E7BC-74E0-2D71-FEB7866CADD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AC1F3A3-2EA0-F6D8-E0FA-7BD6F6B6491D}"/>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5EF091E-2BC3-A9A7-11BA-411F494548B9}"/>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FDBF61D7-30F6-F189-CDE6-D712AF022A32}"/>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FB8ED6EF-3138-304D-7226-CA9D7A24B533}"/>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PTPC Safeguards Alaska’s Schools</a:t>
            </a:r>
          </a:p>
        </p:txBody>
      </p:sp>
      <p:sp>
        <p:nvSpPr>
          <p:cNvPr id="34" name="Oval 33">
            <a:extLst>
              <a:ext uri="{FF2B5EF4-FFF2-40B4-BE49-F238E27FC236}">
                <a16:creationId xmlns:a16="http://schemas.microsoft.com/office/drawing/2014/main" id="{D74D8EC0-123B-5017-214E-5E47A109737F}"/>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6B95603-1C30-3763-8F3B-DAE87BF70A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36</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4DB180E6-C3AE-F7DE-D638-03E8AE091B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1" name="Graphic 20" descr="Bank with solid fill">
            <a:extLst>
              <a:ext uri="{FF2B5EF4-FFF2-40B4-BE49-F238E27FC236}">
                <a16:creationId xmlns:a16="http://schemas.microsoft.com/office/drawing/2014/main" id="{F912374A-0DF4-34B9-02DD-9CECBA9F88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4003" y="3977257"/>
            <a:ext cx="530390" cy="530390"/>
          </a:xfrm>
          <a:prstGeom prst="rect">
            <a:avLst/>
          </a:prstGeom>
        </p:spPr>
      </p:pic>
      <p:pic>
        <p:nvPicPr>
          <p:cNvPr id="23" name="Graphic 22" descr="Dollar with solid fill">
            <a:extLst>
              <a:ext uri="{FF2B5EF4-FFF2-40B4-BE49-F238E27FC236}">
                <a16:creationId xmlns:a16="http://schemas.microsoft.com/office/drawing/2014/main" id="{A12D8E0F-EC5C-6626-595D-112A1B5F46A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D1D50689-3827-489C-AEC7-EAC39BCC67E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178F68AD-3990-E935-A7F6-BCD2FB8616A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BAD78D5A-9F9A-A5E8-92F7-B17954C3EA9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E13FDF3E-E46C-052B-0579-52C73ABC9E11}"/>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166688">
              <a:lnSpc>
                <a:spcPct val="100000"/>
              </a:lnSpc>
              <a:buClr>
                <a:srgbClr val="194A6B"/>
              </a:buClr>
              <a:buSzPct val="100000"/>
            </a:pPr>
            <a:r>
              <a:rPr lang="en-US" sz="2500" b="1" dirty="0">
                <a:solidFill>
                  <a:srgbClr val="194A6B"/>
                </a:solidFill>
              </a:rPr>
              <a:t>43</a:t>
            </a:r>
            <a:r>
              <a:rPr lang="en-US" sz="2500" dirty="0">
                <a:solidFill>
                  <a:srgbClr val="194A6B"/>
                </a:solidFill>
              </a:rPr>
              <a:t> cases accepted and </a:t>
            </a:r>
            <a:r>
              <a:rPr lang="en-US" sz="2500" b="1" dirty="0">
                <a:solidFill>
                  <a:srgbClr val="194A6B"/>
                </a:solidFill>
              </a:rPr>
              <a:t>6</a:t>
            </a:r>
            <a:r>
              <a:rPr lang="en-US" sz="2500" dirty="0">
                <a:solidFill>
                  <a:srgbClr val="194A6B"/>
                </a:solidFill>
              </a:rPr>
              <a:t> complaints rejected this fiscal year</a:t>
            </a:r>
          </a:p>
          <a:p>
            <a:pPr indent="-166688">
              <a:lnSpc>
                <a:spcPct val="100000"/>
              </a:lnSpc>
              <a:buClr>
                <a:srgbClr val="194A6B"/>
              </a:buClr>
              <a:buSzPct val="100000"/>
            </a:pPr>
            <a:r>
              <a:rPr lang="en-US" sz="2500" b="1" dirty="0">
                <a:solidFill>
                  <a:srgbClr val="194A6B"/>
                </a:solidFill>
              </a:rPr>
              <a:t>11</a:t>
            </a:r>
            <a:r>
              <a:rPr lang="en-US" sz="2500" dirty="0">
                <a:solidFill>
                  <a:srgbClr val="194A6B"/>
                </a:solidFill>
              </a:rPr>
              <a:t> cases dismissed/closed; </a:t>
            </a:r>
            <a:r>
              <a:rPr lang="en-US" sz="2500" b="1" dirty="0">
                <a:solidFill>
                  <a:srgbClr val="194A6B"/>
                </a:solidFill>
              </a:rPr>
              <a:t>4</a:t>
            </a:r>
            <a:r>
              <a:rPr lang="en-US" sz="2500" dirty="0">
                <a:solidFill>
                  <a:srgbClr val="194A6B"/>
                </a:solidFill>
              </a:rPr>
              <a:t> reviews completed 42 open cases, </a:t>
            </a:r>
            <a:br>
              <a:rPr lang="en-US" sz="2500" dirty="0">
                <a:solidFill>
                  <a:srgbClr val="194A6B"/>
                </a:solidFill>
              </a:rPr>
            </a:br>
            <a:r>
              <a:rPr lang="en-US" sz="2500" dirty="0">
                <a:solidFill>
                  <a:srgbClr val="194A6B"/>
                </a:solidFill>
              </a:rPr>
              <a:t>including one from 2022 pending a criminal court decision</a:t>
            </a:r>
          </a:p>
          <a:p>
            <a:pPr indent="-166688">
              <a:lnSpc>
                <a:spcPct val="100000"/>
              </a:lnSpc>
              <a:buClr>
                <a:srgbClr val="194A6B"/>
              </a:buClr>
              <a:buSzPct val="100000"/>
            </a:pPr>
            <a:r>
              <a:rPr lang="en-US" sz="2500" b="1" dirty="0">
                <a:solidFill>
                  <a:srgbClr val="194A6B"/>
                </a:solidFill>
              </a:rPr>
              <a:t>14</a:t>
            </a:r>
            <a:r>
              <a:rPr lang="en-US" sz="2500" dirty="0">
                <a:solidFill>
                  <a:srgbClr val="194A6B"/>
                </a:solidFill>
              </a:rPr>
              <a:t> sanctions issued across </a:t>
            </a:r>
            <a:r>
              <a:rPr lang="en-US" sz="2500" b="1" dirty="0">
                <a:solidFill>
                  <a:srgbClr val="194A6B"/>
                </a:solidFill>
              </a:rPr>
              <a:t>3</a:t>
            </a:r>
            <a:r>
              <a:rPr lang="en-US" sz="2500" dirty="0">
                <a:solidFill>
                  <a:srgbClr val="194A6B"/>
                </a:solidFill>
              </a:rPr>
              <a:t> meetings (revocation, surrenders, </a:t>
            </a:r>
            <a:br>
              <a:rPr lang="en-US" sz="2500" dirty="0">
                <a:solidFill>
                  <a:srgbClr val="194A6B"/>
                </a:solidFill>
              </a:rPr>
            </a:br>
            <a:r>
              <a:rPr lang="en-US" sz="2500" dirty="0">
                <a:solidFill>
                  <a:srgbClr val="194A6B"/>
                </a:solidFill>
              </a:rPr>
              <a:t>suspensions, reprimand, warning)</a:t>
            </a:r>
          </a:p>
          <a:p>
            <a:pPr indent="-166688">
              <a:lnSpc>
                <a:spcPct val="100000"/>
              </a:lnSpc>
              <a:buClr>
                <a:srgbClr val="194A6B"/>
              </a:buClr>
              <a:buSzPct val="100000"/>
            </a:pPr>
            <a:r>
              <a:rPr lang="en-US" sz="2500" b="1" dirty="0">
                <a:solidFill>
                  <a:srgbClr val="194A6B"/>
                </a:solidFill>
              </a:rPr>
              <a:t>6 </a:t>
            </a:r>
            <a:r>
              <a:rPr lang="en-US" sz="2500" dirty="0">
                <a:solidFill>
                  <a:srgbClr val="194A6B"/>
                </a:solidFill>
              </a:rPr>
              <a:t>inquiries from other states regarding sanctioned Alaska educators</a:t>
            </a:r>
          </a:p>
          <a:p>
            <a:pPr indent="-166688">
              <a:lnSpc>
                <a:spcPct val="100000"/>
              </a:lnSpc>
              <a:buClr>
                <a:srgbClr val="194A6B"/>
              </a:buClr>
              <a:buSzPct val="100000"/>
            </a:pPr>
            <a:r>
              <a:rPr lang="en-US" sz="2500" dirty="0">
                <a:solidFill>
                  <a:srgbClr val="194A6B"/>
                </a:solidFill>
              </a:rPr>
              <a:t>Statewide outreach and training: </a:t>
            </a:r>
            <a:r>
              <a:rPr lang="en-US" sz="2500" b="1" dirty="0">
                <a:solidFill>
                  <a:srgbClr val="194A6B"/>
                </a:solidFill>
              </a:rPr>
              <a:t>6</a:t>
            </a:r>
            <a:r>
              <a:rPr lang="en-US" sz="2500" dirty="0">
                <a:solidFill>
                  <a:srgbClr val="194A6B"/>
                </a:solidFill>
              </a:rPr>
              <a:t> presentations</a:t>
            </a:r>
          </a:p>
        </p:txBody>
      </p:sp>
      <p:pic>
        <p:nvPicPr>
          <p:cNvPr id="6" name="Graphic 5" descr="Lunch Box with solid fill">
            <a:extLst>
              <a:ext uri="{FF2B5EF4-FFF2-40B4-BE49-F238E27FC236}">
                <a16:creationId xmlns:a16="http://schemas.microsoft.com/office/drawing/2014/main" id="{2EA883F9-FA41-CC29-82DF-3E38F4858C8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2D0C2DFC-EB5E-41DB-1096-E682E2C8FA0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D731F08D-CA37-5F49-BEA0-EE8076DCFB1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085DEC1D-642A-7C99-5494-E25B657DA7B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B27BDB9C-6FB1-47A0-679F-3A32FB961F43}"/>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7555AD73-B1D8-D647-A7B0-179BC12DF06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80400" y="167944"/>
            <a:ext cx="572993" cy="572993"/>
          </a:xfrm>
          <a:prstGeom prst="rect">
            <a:avLst/>
          </a:prstGeom>
        </p:spPr>
      </p:pic>
      <p:pic>
        <p:nvPicPr>
          <p:cNvPr id="11" name="Graphic 10" descr="House with solid fill">
            <a:extLst>
              <a:ext uri="{FF2B5EF4-FFF2-40B4-BE49-F238E27FC236}">
                <a16:creationId xmlns:a16="http://schemas.microsoft.com/office/drawing/2014/main" id="{3AC93AB4-5B7C-EE08-A1B5-D6DAAFF98107}"/>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14" name="Graphic 13" descr="Wireless router with solid fill">
            <a:extLst>
              <a:ext uri="{FF2B5EF4-FFF2-40B4-BE49-F238E27FC236}">
                <a16:creationId xmlns:a16="http://schemas.microsoft.com/office/drawing/2014/main" id="{36B133B3-D489-8E8C-FDD9-7B3FC4E64641}"/>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3094020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8C399-86C6-FF31-92E7-BD98D3DC24E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5FE3988-948A-34C4-14DF-812ACD01EFDF}"/>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F2C8103-A022-A8B9-B338-15F4B7972AA0}"/>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CF66429-4075-A020-B009-C27FFA994AC5}"/>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E2B3F91C-3AE4-5FAD-22AE-5817F73823F8}"/>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Library Support Reaches Every Corner of Alaska</a:t>
            </a:r>
          </a:p>
        </p:txBody>
      </p:sp>
      <p:sp>
        <p:nvSpPr>
          <p:cNvPr id="34" name="Oval 33">
            <a:extLst>
              <a:ext uri="{FF2B5EF4-FFF2-40B4-BE49-F238E27FC236}">
                <a16:creationId xmlns:a16="http://schemas.microsoft.com/office/drawing/2014/main" id="{AE34C7AA-163C-AD2B-26FE-79F23741AC14}"/>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8DB225F-C6BE-938C-BBDB-92B8CB96B8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37</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8F1E2B83-D504-0A28-1344-783EDD7EE70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3" name="Graphic 22" descr="Dollar with solid fill">
            <a:extLst>
              <a:ext uri="{FF2B5EF4-FFF2-40B4-BE49-F238E27FC236}">
                <a16:creationId xmlns:a16="http://schemas.microsoft.com/office/drawing/2014/main" id="{CF0CC5F0-776F-8809-FC30-2C507CBB77E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5717" y="4528099"/>
            <a:ext cx="497205" cy="497205"/>
          </a:xfrm>
          <a:prstGeom prst="rect">
            <a:avLst/>
          </a:prstGeom>
        </p:spPr>
      </p:pic>
      <p:pic>
        <p:nvPicPr>
          <p:cNvPr id="24" name="Graphic 23" descr="Users with solid fill">
            <a:extLst>
              <a:ext uri="{FF2B5EF4-FFF2-40B4-BE49-F238E27FC236}">
                <a16:creationId xmlns:a16="http://schemas.microsoft.com/office/drawing/2014/main" id="{D7AE9E85-6E1C-A8B9-50E4-7DC2F2DF766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EC114473-0779-5AAA-85C2-002488E0C05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CBEDB14F-F00A-E323-D530-DDF8055A173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52E4609F-EEB1-5CBD-0E53-EF1328130A2B}"/>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228600">
              <a:lnSpc>
                <a:spcPct val="100000"/>
              </a:lnSpc>
              <a:buClr>
                <a:srgbClr val="194A6B"/>
              </a:buClr>
              <a:buSzPct val="100000"/>
            </a:pPr>
            <a:r>
              <a:rPr lang="en-US" sz="2500" dirty="0">
                <a:solidFill>
                  <a:srgbClr val="194A6B"/>
                </a:solidFill>
              </a:rPr>
              <a:t>Provided </a:t>
            </a:r>
            <a:r>
              <a:rPr lang="en-US" sz="2500" b="1" dirty="0">
                <a:solidFill>
                  <a:srgbClr val="194A6B"/>
                </a:solidFill>
              </a:rPr>
              <a:t>$567,000 </a:t>
            </a:r>
            <a:r>
              <a:rPr lang="en-US" sz="2500" dirty="0">
                <a:solidFill>
                  <a:srgbClr val="194A6B"/>
                </a:solidFill>
              </a:rPr>
              <a:t>in Public Library Assistance Grants to support </a:t>
            </a:r>
            <a:br>
              <a:rPr lang="en-US" sz="2500" dirty="0">
                <a:solidFill>
                  <a:srgbClr val="194A6B"/>
                </a:solidFill>
              </a:rPr>
            </a:br>
            <a:r>
              <a:rPr lang="en-US" sz="2500" dirty="0">
                <a:solidFill>
                  <a:srgbClr val="194A6B"/>
                </a:solidFill>
              </a:rPr>
              <a:t>operations at </a:t>
            </a:r>
            <a:r>
              <a:rPr lang="en-US" sz="2500" b="1" dirty="0">
                <a:solidFill>
                  <a:srgbClr val="194A6B"/>
                </a:solidFill>
              </a:rPr>
              <a:t>81 </a:t>
            </a:r>
            <a:r>
              <a:rPr lang="en-US" sz="2500" dirty="0">
                <a:solidFill>
                  <a:srgbClr val="194A6B"/>
                </a:solidFill>
              </a:rPr>
              <a:t>public libraries statewide</a:t>
            </a:r>
          </a:p>
          <a:p>
            <a:pPr indent="-228600">
              <a:lnSpc>
                <a:spcPct val="100000"/>
              </a:lnSpc>
              <a:buClr>
                <a:srgbClr val="194A6B"/>
              </a:buClr>
              <a:buSzPct val="100000"/>
            </a:pPr>
            <a:r>
              <a:rPr lang="en-US" sz="2500" dirty="0">
                <a:solidFill>
                  <a:srgbClr val="194A6B"/>
                </a:solidFill>
              </a:rPr>
              <a:t>Delivered </a:t>
            </a:r>
            <a:r>
              <a:rPr lang="en-US" sz="2500" b="1" dirty="0">
                <a:solidFill>
                  <a:srgbClr val="194A6B"/>
                </a:solidFill>
              </a:rPr>
              <a:t>$232,000 </a:t>
            </a:r>
            <a:r>
              <a:rPr lang="en-US" sz="2500" dirty="0">
                <a:solidFill>
                  <a:srgbClr val="194A6B"/>
                </a:solidFill>
              </a:rPr>
              <a:t>in OWL Internet Cost Assistance Grants to </a:t>
            </a:r>
            <a:r>
              <a:rPr lang="en-US" sz="2500" b="1" dirty="0">
                <a:solidFill>
                  <a:srgbClr val="194A6B"/>
                </a:solidFill>
              </a:rPr>
              <a:t>52</a:t>
            </a:r>
            <a:r>
              <a:rPr lang="en-US" sz="2500" dirty="0">
                <a:solidFill>
                  <a:srgbClr val="194A6B"/>
                </a:solidFill>
              </a:rPr>
              <a:t> </a:t>
            </a:r>
            <a:br>
              <a:rPr lang="en-US" sz="2500" dirty="0">
                <a:solidFill>
                  <a:srgbClr val="194A6B"/>
                </a:solidFill>
              </a:rPr>
            </a:br>
            <a:r>
              <a:rPr lang="en-US" sz="2500" dirty="0">
                <a:solidFill>
                  <a:srgbClr val="194A6B"/>
                </a:solidFill>
              </a:rPr>
              <a:t>libraries, helping offer free high‑speed internet to patrons</a:t>
            </a:r>
          </a:p>
          <a:p>
            <a:pPr indent="-228600">
              <a:lnSpc>
                <a:spcPct val="100000"/>
              </a:lnSpc>
              <a:buClr>
                <a:srgbClr val="194A6B"/>
              </a:buClr>
              <a:buSzPct val="100000"/>
            </a:pPr>
            <a:r>
              <a:rPr lang="en-US" sz="2500" dirty="0">
                <a:solidFill>
                  <a:srgbClr val="194A6B"/>
                </a:solidFill>
              </a:rPr>
              <a:t>Supported </a:t>
            </a:r>
            <a:r>
              <a:rPr lang="en-US" sz="2500" b="1" dirty="0">
                <a:solidFill>
                  <a:srgbClr val="194A6B"/>
                </a:solidFill>
              </a:rPr>
              <a:t>47</a:t>
            </a:r>
            <a:r>
              <a:rPr lang="en-US" sz="2500" dirty="0">
                <a:solidFill>
                  <a:srgbClr val="194A6B"/>
                </a:solidFill>
              </a:rPr>
              <a:t> libraries and schools through the </a:t>
            </a:r>
            <a:r>
              <a:rPr lang="en-US" sz="2500" b="1" dirty="0">
                <a:solidFill>
                  <a:srgbClr val="194A6B"/>
                </a:solidFill>
              </a:rPr>
              <a:t>2026</a:t>
            </a:r>
            <a:r>
              <a:rPr lang="en-US" sz="2500" dirty="0">
                <a:solidFill>
                  <a:srgbClr val="194A6B"/>
                </a:solidFill>
              </a:rPr>
              <a:t> Statewide </a:t>
            </a:r>
            <a:br>
              <a:rPr lang="en-US" sz="2500" dirty="0">
                <a:solidFill>
                  <a:srgbClr val="194A6B"/>
                </a:solidFill>
              </a:rPr>
            </a:br>
            <a:r>
              <a:rPr lang="en-US" sz="2500" dirty="0">
                <a:solidFill>
                  <a:srgbClr val="194A6B"/>
                </a:solidFill>
              </a:rPr>
              <a:t>Summer Reading Program, supplying funding and resources</a:t>
            </a:r>
          </a:p>
          <a:p>
            <a:pPr indent="-228600">
              <a:lnSpc>
                <a:spcPct val="100000"/>
              </a:lnSpc>
              <a:buClr>
                <a:srgbClr val="194A6B"/>
              </a:buClr>
              <a:buSzPct val="100000"/>
            </a:pPr>
            <a:r>
              <a:rPr lang="en-US" sz="2500" dirty="0">
                <a:solidFill>
                  <a:srgbClr val="194A6B"/>
                </a:solidFill>
              </a:rPr>
              <a:t>Launched the Alaska Remote Resident Digital Library, giving rural </a:t>
            </a:r>
            <a:br>
              <a:rPr lang="en-US" sz="2500" dirty="0">
                <a:solidFill>
                  <a:srgbClr val="194A6B"/>
                </a:solidFill>
              </a:rPr>
            </a:br>
            <a:r>
              <a:rPr lang="en-US" sz="2500" dirty="0">
                <a:solidFill>
                  <a:srgbClr val="194A6B"/>
                </a:solidFill>
              </a:rPr>
              <a:t>residents free access to thousands of </a:t>
            </a:r>
            <a:r>
              <a:rPr lang="en-US" sz="2500" dirty="0" err="1">
                <a:solidFill>
                  <a:srgbClr val="194A6B"/>
                </a:solidFill>
              </a:rPr>
              <a:t>ebooks</a:t>
            </a:r>
            <a:r>
              <a:rPr lang="en-US" sz="2500" dirty="0">
                <a:solidFill>
                  <a:srgbClr val="194A6B"/>
                </a:solidFill>
              </a:rPr>
              <a:t>, audiobooks, and </a:t>
            </a:r>
            <a:br>
              <a:rPr lang="en-US" sz="2500" dirty="0">
                <a:solidFill>
                  <a:srgbClr val="194A6B"/>
                </a:solidFill>
              </a:rPr>
            </a:br>
            <a:r>
              <a:rPr lang="en-US" sz="2500" dirty="0" err="1">
                <a:solidFill>
                  <a:srgbClr val="194A6B"/>
                </a:solidFill>
              </a:rPr>
              <a:t>eMagazines</a:t>
            </a:r>
            <a:r>
              <a:rPr lang="en-US" sz="2500" dirty="0">
                <a:solidFill>
                  <a:srgbClr val="194A6B"/>
                </a:solidFill>
              </a:rPr>
              <a:t> through the Alaska Digital Library</a:t>
            </a:r>
          </a:p>
        </p:txBody>
      </p:sp>
      <p:pic>
        <p:nvPicPr>
          <p:cNvPr id="6" name="Graphic 5" descr="Lunch Box with solid fill">
            <a:extLst>
              <a:ext uri="{FF2B5EF4-FFF2-40B4-BE49-F238E27FC236}">
                <a16:creationId xmlns:a16="http://schemas.microsoft.com/office/drawing/2014/main" id="{B19070C1-3AC1-1158-4768-454FB2EE732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C7F9D343-4EB1-BB08-C729-F7A909E1435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F13D3EEF-DC4E-548C-9122-1504064EF78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6EE88E90-3422-F1B2-5128-A92FB9185C9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5C4B0F12-B0D0-E529-40E7-B2FD563005E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71C65671-57F2-CF5D-BE4D-16100F13110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78FF123D-BEF1-40A9-3630-D81F4B7C546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86398" y="187029"/>
            <a:ext cx="549969" cy="549969"/>
          </a:xfrm>
          <a:prstGeom prst="rect">
            <a:avLst/>
          </a:prstGeom>
        </p:spPr>
      </p:pic>
      <p:pic>
        <p:nvPicPr>
          <p:cNvPr id="15" name="Graphic 14" descr="House with solid fill">
            <a:extLst>
              <a:ext uri="{FF2B5EF4-FFF2-40B4-BE49-F238E27FC236}">
                <a16:creationId xmlns:a16="http://schemas.microsoft.com/office/drawing/2014/main" id="{E66AA496-B4E5-710A-C532-A3280086E960}"/>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16" name="Graphic 15" descr="Wireless router with solid fill">
            <a:extLst>
              <a:ext uri="{FF2B5EF4-FFF2-40B4-BE49-F238E27FC236}">
                <a16:creationId xmlns:a16="http://schemas.microsoft.com/office/drawing/2014/main" id="{B6A2D6E9-2A49-743E-8723-A7FDEE647753}"/>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384665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F404-DC57-EBF8-9461-023490C2551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559CFF4-A277-8BAC-5423-419BCBF28AAA}"/>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2E50FC6-BB93-A3CA-00DB-596AA67658E8}"/>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70F06874-F2DF-0EB9-286E-902444CFBEE6}"/>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9666ECE8-DB11-AFE7-4C27-67688FA9C6F0}"/>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LAM Brings Alaska’s Records Into the Digital Era</a:t>
            </a:r>
          </a:p>
        </p:txBody>
      </p:sp>
      <p:sp>
        <p:nvSpPr>
          <p:cNvPr id="34" name="Oval 33">
            <a:extLst>
              <a:ext uri="{FF2B5EF4-FFF2-40B4-BE49-F238E27FC236}">
                <a16:creationId xmlns:a16="http://schemas.microsoft.com/office/drawing/2014/main" id="{4834C0A2-736F-1ED9-B076-9195A0CD4B5B}"/>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51182E8-9A06-A953-6D4B-3D77B83D49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38</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8AAA0591-B247-4F48-DD02-47B7178A477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4" name="Graphic 23" descr="Users with solid fill">
            <a:extLst>
              <a:ext uri="{FF2B5EF4-FFF2-40B4-BE49-F238E27FC236}">
                <a16:creationId xmlns:a16="http://schemas.microsoft.com/office/drawing/2014/main" id="{7F6C4A5B-81AB-8FDF-5B4E-8C07FB7827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0095" y="4953738"/>
            <a:ext cx="574499" cy="574499"/>
          </a:xfrm>
          <a:prstGeom prst="rect">
            <a:avLst/>
          </a:prstGeom>
        </p:spPr>
      </p:pic>
      <p:pic>
        <p:nvPicPr>
          <p:cNvPr id="28" name="Graphic 27" descr="Airplane with solid fill">
            <a:extLst>
              <a:ext uri="{FF2B5EF4-FFF2-40B4-BE49-F238E27FC236}">
                <a16:creationId xmlns:a16="http://schemas.microsoft.com/office/drawing/2014/main" id="{B7EB62C7-0836-4E98-33B2-DE2ECE1DF3A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81E3A5D2-070B-89F5-BD32-9E89FEDBBE0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DAA18511-BF42-DB86-CE5D-D89E370D0872}"/>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166688">
              <a:lnSpc>
                <a:spcPct val="100000"/>
              </a:lnSpc>
              <a:buClr>
                <a:srgbClr val="194A6B"/>
              </a:buClr>
              <a:buSzPct val="100000"/>
            </a:pPr>
            <a:r>
              <a:rPr lang="en-US" sz="2500" dirty="0">
                <a:solidFill>
                  <a:srgbClr val="194A6B"/>
                </a:solidFill>
              </a:rPr>
              <a:t>Migrated over </a:t>
            </a:r>
            <a:r>
              <a:rPr lang="en-US" sz="2500" b="1" dirty="0">
                <a:solidFill>
                  <a:srgbClr val="194A6B"/>
                </a:solidFill>
              </a:rPr>
              <a:t>300 </a:t>
            </a:r>
            <a:r>
              <a:rPr lang="en-US" sz="2500" dirty="0">
                <a:solidFill>
                  <a:srgbClr val="194A6B"/>
                </a:solidFill>
              </a:rPr>
              <a:t>retention schedules, </a:t>
            </a:r>
            <a:r>
              <a:rPr lang="en-US" sz="2500" b="1" dirty="0">
                <a:solidFill>
                  <a:srgbClr val="194A6B"/>
                </a:solidFill>
              </a:rPr>
              <a:t>90,000 </a:t>
            </a:r>
            <a:r>
              <a:rPr lang="en-US" sz="2500" dirty="0">
                <a:solidFill>
                  <a:srgbClr val="194A6B"/>
                </a:solidFill>
              </a:rPr>
              <a:t>microforms, and </a:t>
            </a:r>
            <a:br>
              <a:rPr lang="en-US" sz="2500" dirty="0">
                <a:solidFill>
                  <a:srgbClr val="194A6B"/>
                </a:solidFill>
              </a:rPr>
            </a:br>
            <a:r>
              <a:rPr lang="en-US" sz="2500" b="1" dirty="0">
                <a:solidFill>
                  <a:srgbClr val="194A6B"/>
                </a:solidFill>
              </a:rPr>
              <a:t>100,000</a:t>
            </a:r>
            <a:r>
              <a:rPr lang="en-US" sz="2500" dirty="0">
                <a:solidFill>
                  <a:srgbClr val="194A6B"/>
                </a:solidFill>
              </a:rPr>
              <a:t> record‑center boxes into the AXAEM system to modernize </a:t>
            </a:r>
            <a:br>
              <a:rPr lang="en-US" sz="2500" dirty="0">
                <a:solidFill>
                  <a:srgbClr val="194A6B"/>
                </a:solidFill>
              </a:rPr>
            </a:br>
            <a:r>
              <a:rPr lang="en-US" sz="2500" dirty="0">
                <a:solidFill>
                  <a:srgbClr val="194A6B"/>
                </a:solidFill>
              </a:rPr>
              <a:t>records management</a:t>
            </a:r>
          </a:p>
          <a:p>
            <a:pPr marL="342900" indent="-166688">
              <a:lnSpc>
                <a:spcPct val="100000"/>
              </a:lnSpc>
              <a:buClr>
                <a:srgbClr val="194A6B"/>
              </a:buClr>
              <a:buSzPct val="100000"/>
            </a:pPr>
            <a:r>
              <a:rPr lang="en-US" sz="2500" dirty="0">
                <a:solidFill>
                  <a:srgbClr val="194A6B"/>
                </a:solidFill>
              </a:rPr>
              <a:t>Made over </a:t>
            </a:r>
            <a:r>
              <a:rPr lang="en-US" sz="2500" b="1" dirty="0">
                <a:solidFill>
                  <a:srgbClr val="194A6B"/>
                </a:solidFill>
              </a:rPr>
              <a:t>35,000</a:t>
            </a:r>
            <a:r>
              <a:rPr lang="en-US" sz="2500" dirty="0">
                <a:solidFill>
                  <a:srgbClr val="194A6B"/>
                </a:solidFill>
              </a:rPr>
              <a:t> government records publicly accessible </a:t>
            </a:r>
            <a:br>
              <a:rPr lang="en-US" sz="2500" dirty="0">
                <a:solidFill>
                  <a:srgbClr val="194A6B"/>
                </a:solidFill>
              </a:rPr>
            </a:br>
            <a:r>
              <a:rPr lang="en-US" sz="2500" dirty="0">
                <a:solidFill>
                  <a:srgbClr val="194A6B"/>
                </a:solidFill>
              </a:rPr>
              <a:t>through the </a:t>
            </a:r>
            <a:r>
              <a:rPr lang="en-US" sz="2500" dirty="0" err="1">
                <a:solidFill>
                  <a:srgbClr val="194A6B"/>
                </a:solidFill>
              </a:rPr>
              <a:t>ArchivEra</a:t>
            </a:r>
            <a:r>
              <a:rPr lang="en-US" sz="2500" dirty="0">
                <a:solidFill>
                  <a:srgbClr val="194A6B"/>
                </a:solidFill>
              </a:rPr>
              <a:t> online catalog</a:t>
            </a:r>
          </a:p>
          <a:p>
            <a:pPr marL="342900" indent="-166688">
              <a:lnSpc>
                <a:spcPct val="100000"/>
              </a:lnSpc>
              <a:buClr>
                <a:srgbClr val="194A6B"/>
              </a:buClr>
              <a:buSzPct val="100000"/>
            </a:pPr>
            <a:r>
              <a:rPr lang="en-US" sz="2500" dirty="0">
                <a:solidFill>
                  <a:srgbClr val="194A6B"/>
                </a:solidFill>
              </a:rPr>
              <a:t>Added over </a:t>
            </a:r>
            <a:r>
              <a:rPr lang="en-US" sz="2500" b="1" dirty="0">
                <a:solidFill>
                  <a:srgbClr val="194A6B"/>
                </a:solidFill>
              </a:rPr>
              <a:t>44,000</a:t>
            </a:r>
            <a:r>
              <a:rPr lang="en-US" sz="2500" dirty="0">
                <a:solidFill>
                  <a:srgbClr val="194A6B"/>
                </a:solidFill>
              </a:rPr>
              <a:t> state agency social media posts to </a:t>
            </a:r>
            <a:r>
              <a:rPr lang="en-US" sz="2500" dirty="0" err="1">
                <a:solidFill>
                  <a:srgbClr val="194A6B"/>
                </a:solidFill>
              </a:rPr>
              <a:t>ArchiveSocial</a:t>
            </a:r>
            <a:r>
              <a:rPr lang="en-US" sz="2500" dirty="0">
                <a:solidFill>
                  <a:srgbClr val="194A6B"/>
                </a:solidFill>
              </a:rPr>
              <a:t> </a:t>
            </a:r>
            <a:br>
              <a:rPr lang="en-US" sz="2500" dirty="0">
                <a:solidFill>
                  <a:srgbClr val="194A6B"/>
                </a:solidFill>
              </a:rPr>
            </a:br>
            <a:r>
              <a:rPr lang="en-US" sz="2500" dirty="0">
                <a:solidFill>
                  <a:srgbClr val="194A6B"/>
                </a:solidFill>
              </a:rPr>
              <a:t>to expand access to digital communications.</a:t>
            </a:r>
            <a:endParaRPr lang="en-US" sz="2000" dirty="0">
              <a:solidFill>
                <a:srgbClr val="194A6B"/>
              </a:solidFill>
            </a:endParaRPr>
          </a:p>
        </p:txBody>
      </p:sp>
      <p:pic>
        <p:nvPicPr>
          <p:cNvPr id="6" name="Graphic 5" descr="Lunch Box with solid fill">
            <a:extLst>
              <a:ext uri="{FF2B5EF4-FFF2-40B4-BE49-F238E27FC236}">
                <a16:creationId xmlns:a16="http://schemas.microsoft.com/office/drawing/2014/main" id="{A1A0564F-9932-3969-7907-641984BA3FB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CB6C90E0-6F16-5180-205A-DDE6CF1279C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10E8EFBE-1E0B-7B4F-2DCC-CD51367D172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34FA6933-76A4-7168-A244-49EB0D838FE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8F49F14D-37EE-CFCF-B891-5ABFD4FDCD0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7A5E9FD1-867B-7B5A-E694-8560E496AB6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AEABA5A7-864B-E9E8-464A-BAEFB515F37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34036E69-9014-1851-29C9-E48D2FBE18E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67338" y="144096"/>
            <a:ext cx="586689" cy="586689"/>
          </a:xfrm>
          <a:prstGeom prst="rect">
            <a:avLst/>
          </a:prstGeom>
        </p:spPr>
      </p:pic>
      <p:pic>
        <p:nvPicPr>
          <p:cNvPr id="15" name="Graphic 14" descr="House with solid fill">
            <a:extLst>
              <a:ext uri="{FF2B5EF4-FFF2-40B4-BE49-F238E27FC236}">
                <a16:creationId xmlns:a16="http://schemas.microsoft.com/office/drawing/2014/main" id="{0F833500-3D18-8DED-F64A-C16BC86E4AB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16" name="Graphic 15" descr="Wireless router with solid fill">
            <a:extLst>
              <a:ext uri="{FF2B5EF4-FFF2-40B4-BE49-F238E27FC236}">
                <a16:creationId xmlns:a16="http://schemas.microsoft.com/office/drawing/2014/main" id="{2BF5D3F0-2F8A-004F-DEEA-54C037CE99C6}"/>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2639491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5BD44-857F-8943-7614-EBD71E5FE1D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386BC3-5A92-E4C8-A6DA-872A7AF307A0}"/>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2E17A24-32F2-2353-2A61-36A050AA527C}"/>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B31F99A7-58B9-74D2-55C9-8B671D474DFC}"/>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BD3779D5-B4FC-048E-3314-4DD7BAC906AD}"/>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There’s History You Can Visit, Touch, and Explore </a:t>
            </a:r>
            <a:endParaRPr lang="en-US" sz="3500" dirty="0"/>
          </a:p>
        </p:txBody>
      </p:sp>
      <p:sp>
        <p:nvSpPr>
          <p:cNvPr id="34" name="Oval 33">
            <a:extLst>
              <a:ext uri="{FF2B5EF4-FFF2-40B4-BE49-F238E27FC236}">
                <a16:creationId xmlns:a16="http://schemas.microsoft.com/office/drawing/2014/main" id="{68614D99-4494-D00C-4AE8-4DB828BCCA8A}"/>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1FD6458F-74B6-B433-C6A5-C1ED038721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39</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88AF87DD-BFF3-108F-336F-19535D90434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8" name="Graphic 27" descr="Airplane with solid fill">
            <a:extLst>
              <a:ext uri="{FF2B5EF4-FFF2-40B4-BE49-F238E27FC236}">
                <a16:creationId xmlns:a16="http://schemas.microsoft.com/office/drawing/2014/main" id="{F0F9BEE2-7BDF-EF8F-B366-92702D315C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223E3741-F6CF-C221-EB5D-D2F3201EA3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73AE9881-D07E-3AD8-90F3-2A06AD753966}"/>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166688">
              <a:lnSpc>
                <a:spcPct val="100000"/>
              </a:lnSpc>
              <a:buClr>
                <a:srgbClr val="194A6B"/>
              </a:buClr>
              <a:buSzPct val="100000"/>
            </a:pPr>
            <a:r>
              <a:rPr lang="en-US" sz="2500" dirty="0">
                <a:solidFill>
                  <a:srgbClr val="194A6B"/>
                </a:solidFill>
              </a:rPr>
              <a:t>Welcomed over </a:t>
            </a:r>
            <a:r>
              <a:rPr lang="en-US" sz="2500" b="1" dirty="0">
                <a:solidFill>
                  <a:srgbClr val="194A6B"/>
                </a:solidFill>
              </a:rPr>
              <a:t>55,000 </a:t>
            </a:r>
            <a:r>
              <a:rPr lang="en-US" sz="2500" dirty="0">
                <a:solidFill>
                  <a:srgbClr val="194A6B"/>
                </a:solidFill>
              </a:rPr>
              <a:t>visitors to exhibit galleries at the </a:t>
            </a:r>
            <a:br>
              <a:rPr lang="en-US" sz="2500" dirty="0">
                <a:solidFill>
                  <a:srgbClr val="194A6B"/>
                </a:solidFill>
              </a:rPr>
            </a:br>
            <a:r>
              <a:rPr lang="en-US" sz="2500" dirty="0">
                <a:solidFill>
                  <a:srgbClr val="194A6B"/>
                </a:solidFill>
              </a:rPr>
              <a:t>Alaska State Museum and the Sheldon Jackson Museum</a:t>
            </a:r>
          </a:p>
          <a:p>
            <a:pPr marL="342900" indent="-166688">
              <a:lnSpc>
                <a:spcPct val="100000"/>
              </a:lnSpc>
              <a:buClr>
                <a:srgbClr val="194A6B"/>
              </a:buClr>
              <a:buSzPct val="100000"/>
            </a:pPr>
            <a:r>
              <a:rPr lang="en-US" sz="2500" dirty="0">
                <a:solidFill>
                  <a:srgbClr val="194A6B"/>
                </a:solidFill>
              </a:rPr>
              <a:t>Guided over </a:t>
            </a:r>
            <a:r>
              <a:rPr lang="en-US" sz="2500" b="1" dirty="0">
                <a:solidFill>
                  <a:srgbClr val="194A6B"/>
                </a:solidFill>
              </a:rPr>
              <a:t>1,800</a:t>
            </a:r>
            <a:r>
              <a:rPr lang="en-US" sz="2500" dirty="0">
                <a:solidFill>
                  <a:srgbClr val="194A6B"/>
                </a:solidFill>
              </a:rPr>
              <a:t> K–12 students through hands‑on </a:t>
            </a:r>
            <a:br>
              <a:rPr lang="en-US" sz="2500" dirty="0">
                <a:solidFill>
                  <a:srgbClr val="194A6B"/>
                </a:solidFill>
              </a:rPr>
            </a:br>
            <a:r>
              <a:rPr lang="en-US" sz="2500" dirty="0">
                <a:solidFill>
                  <a:srgbClr val="194A6B"/>
                </a:solidFill>
              </a:rPr>
              <a:t>explorations of museum objects and displays</a:t>
            </a:r>
          </a:p>
          <a:p>
            <a:pPr marL="342900" indent="-166688">
              <a:lnSpc>
                <a:spcPct val="100000"/>
              </a:lnSpc>
              <a:buClr>
                <a:srgbClr val="194A6B"/>
              </a:buClr>
              <a:buSzPct val="100000"/>
            </a:pPr>
            <a:r>
              <a:rPr lang="en-US" sz="2500" dirty="0">
                <a:solidFill>
                  <a:srgbClr val="194A6B"/>
                </a:solidFill>
              </a:rPr>
              <a:t>Enabled researchers and the public to explore over </a:t>
            </a:r>
            <a:br>
              <a:rPr lang="en-US" sz="2500" dirty="0">
                <a:solidFill>
                  <a:srgbClr val="194A6B"/>
                </a:solidFill>
              </a:rPr>
            </a:br>
            <a:r>
              <a:rPr lang="en-US" sz="2500" b="1" dirty="0">
                <a:solidFill>
                  <a:srgbClr val="194A6B"/>
                </a:solidFill>
              </a:rPr>
              <a:t>31,000 </a:t>
            </a:r>
            <a:r>
              <a:rPr lang="en-US" sz="2500" dirty="0">
                <a:solidFill>
                  <a:srgbClr val="194A6B"/>
                </a:solidFill>
              </a:rPr>
              <a:t>museum objects online through the Argus digital catalog</a:t>
            </a:r>
            <a:endParaRPr lang="en-US" sz="2000" dirty="0">
              <a:solidFill>
                <a:srgbClr val="194A6B"/>
              </a:solidFill>
            </a:endParaRPr>
          </a:p>
        </p:txBody>
      </p:sp>
      <p:pic>
        <p:nvPicPr>
          <p:cNvPr id="6" name="Graphic 5" descr="Lunch Box with solid fill">
            <a:extLst>
              <a:ext uri="{FF2B5EF4-FFF2-40B4-BE49-F238E27FC236}">
                <a16:creationId xmlns:a16="http://schemas.microsoft.com/office/drawing/2014/main" id="{FC56121F-09C7-9AF6-D093-19B953F6905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83B6B677-635D-B166-E0FA-2741698ED8A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6DA2F111-F57C-F70E-B74C-43BD6FEC20B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7E8ACF5B-61B8-9663-C6B5-01ACDC97EA5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B7BE4CF0-2626-1107-D70A-5457439B04B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DE84EC0A-3C12-E99D-DF41-AC1A1CC1E89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781B93DD-6E83-E9D4-7CEB-E427B8B03BA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1B1ECCDE-1B72-164C-DDBA-3A67654EE11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14CAE55B-B122-99E9-AA04-E325C0E6AA5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61161" y="145465"/>
            <a:ext cx="593448" cy="593448"/>
          </a:xfrm>
          <a:prstGeom prst="rect">
            <a:avLst/>
          </a:prstGeom>
        </p:spPr>
      </p:pic>
      <p:pic>
        <p:nvPicPr>
          <p:cNvPr id="19" name="Graphic 18" descr="House with solid fill">
            <a:extLst>
              <a:ext uri="{FF2B5EF4-FFF2-40B4-BE49-F238E27FC236}">
                <a16:creationId xmlns:a16="http://schemas.microsoft.com/office/drawing/2014/main" id="{D0F0D6DD-6029-E8D6-5863-28D193C5FFC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5381" y="5944690"/>
            <a:ext cx="467533" cy="467533"/>
          </a:xfrm>
          <a:prstGeom prst="rect">
            <a:avLst/>
          </a:prstGeom>
        </p:spPr>
      </p:pic>
      <p:pic>
        <p:nvPicPr>
          <p:cNvPr id="20" name="Graphic 19" descr="Wireless router with solid fill">
            <a:extLst>
              <a:ext uri="{FF2B5EF4-FFF2-40B4-BE49-F238E27FC236}">
                <a16:creationId xmlns:a16="http://schemas.microsoft.com/office/drawing/2014/main" id="{5D60C2A1-723E-7954-3F12-62F2A9A00279}"/>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8074" y="5461384"/>
            <a:ext cx="517689" cy="517689"/>
          </a:xfrm>
          <a:prstGeom prst="rect">
            <a:avLst/>
          </a:prstGeom>
        </p:spPr>
      </p:pic>
    </p:spTree>
    <p:extLst>
      <p:ext uri="{BB962C8B-B14F-4D97-AF65-F5344CB8AC3E}">
        <p14:creationId xmlns:p14="http://schemas.microsoft.com/office/powerpoint/2010/main" val="3658193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EA87A-555D-45E2-8F05-E7C72C4585B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BF33C47-A2E7-3E48-3AD1-B60249BE2901}"/>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886C83A-E6A7-4797-0310-67E4F4DCD1DC}"/>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29CCBD81-13C3-241B-AFF0-C5E76D13C36F}"/>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482510D0-409A-B910-67B6-E7626AC603AB}"/>
              </a:ext>
            </a:extLst>
          </p:cNvPr>
          <p:cNvSpPr txBox="1">
            <a:spLocks/>
          </p:cNvSpPr>
          <p:nvPr/>
        </p:nvSpPr>
        <p:spPr>
          <a:xfrm>
            <a:off x="1361698" y="881651"/>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en-US" sz="3400" dirty="0"/>
              <a:t>Mount Edgecumbe High School Rocks </a:t>
            </a:r>
          </a:p>
        </p:txBody>
      </p:sp>
      <p:sp>
        <p:nvSpPr>
          <p:cNvPr id="34" name="Oval 33">
            <a:extLst>
              <a:ext uri="{FF2B5EF4-FFF2-40B4-BE49-F238E27FC236}">
                <a16:creationId xmlns:a16="http://schemas.microsoft.com/office/drawing/2014/main" id="{83451A6F-88C6-26FF-298C-57C0F32F2A0E}"/>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9BAB648-E201-4242-2A40-73463F8230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a:t>
            </a:fld>
            <a:endParaRPr lang="en-US" dirty="0">
              <a:solidFill>
                <a:schemeClr val="bg1"/>
              </a:solidFill>
            </a:endParaRPr>
          </a:p>
        </p:txBody>
      </p:sp>
      <p:sp>
        <p:nvSpPr>
          <p:cNvPr id="12" name="Text Placeholder 2">
            <a:extLst>
              <a:ext uri="{FF2B5EF4-FFF2-40B4-BE49-F238E27FC236}">
                <a16:creationId xmlns:a16="http://schemas.microsoft.com/office/drawing/2014/main" id="{5C4C9D3B-C968-1574-A4A7-87AACD666691}"/>
              </a:ext>
            </a:extLst>
          </p:cNvPr>
          <p:cNvSpPr>
            <a:spLocks noGrp="1"/>
          </p:cNvSpPr>
          <p:nvPr>
            <p:ph type="body" idx="1"/>
          </p:nvPr>
        </p:nvSpPr>
        <p:spPr>
          <a:xfrm>
            <a:off x="1384766" y="1863096"/>
            <a:ext cx="10807234" cy="4691577"/>
          </a:xfrm>
        </p:spPr>
        <p:txBody>
          <a:bodyPr>
            <a:noAutofit/>
          </a:bodyPr>
          <a:lstStyle/>
          <a:p>
            <a:pPr marL="403225" lvl="0" indent="-177800">
              <a:lnSpc>
                <a:spcPct val="100000"/>
              </a:lnSpc>
              <a:buClr>
                <a:srgbClr val="194A6B"/>
              </a:buClr>
              <a:buSzPct val="100000"/>
            </a:pPr>
            <a:r>
              <a:rPr lang="en-US" sz="2500" dirty="0">
                <a:solidFill>
                  <a:srgbClr val="194A6B"/>
                </a:solidFill>
              </a:rPr>
              <a:t>Girls Wrestling </a:t>
            </a:r>
            <a:r>
              <a:rPr lang="en-US" sz="2500" b="1" dirty="0">
                <a:solidFill>
                  <a:srgbClr val="194A6B"/>
                </a:solidFill>
              </a:rPr>
              <a:t>Region V, D II 2026 </a:t>
            </a:r>
            <a:r>
              <a:rPr lang="en-US" sz="2500" dirty="0">
                <a:solidFill>
                  <a:srgbClr val="194A6B"/>
                </a:solidFill>
              </a:rPr>
              <a:t>Conference Champions</a:t>
            </a:r>
          </a:p>
          <a:p>
            <a:pPr marL="403225" lvl="0" indent="-177800">
              <a:lnSpc>
                <a:spcPct val="100000"/>
              </a:lnSpc>
              <a:buClr>
                <a:srgbClr val="194A6B"/>
              </a:buClr>
              <a:buSzPct val="100000"/>
            </a:pPr>
            <a:r>
              <a:rPr lang="en-US" sz="2500" dirty="0">
                <a:solidFill>
                  <a:srgbClr val="194A6B"/>
                </a:solidFill>
              </a:rPr>
              <a:t>Music students: </a:t>
            </a:r>
            <a:r>
              <a:rPr lang="en-US" sz="2500" b="1" dirty="0">
                <a:solidFill>
                  <a:srgbClr val="194A6B"/>
                </a:solidFill>
              </a:rPr>
              <a:t>55</a:t>
            </a:r>
            <a:r>
              <a:rPr lang="en-US" sz="2500" dirty="0">
                <a:solidFill>
                  <a:srgbClr val="194A6B"/>
                </a:solidFill>
              </a:rPr>
              <a:t> Choir, </a:t>
            </a:r>
            <a:r>
              <a:rPr lang="en-US" sz="2500" b="1" dirty="0">
                <a:solidFill>
                  <a:srgbClr val="194A6B"/>
                </a:solidFill>
              </a:rPr>
              <a:t>35</a:t>
            </a:r>
            <a:r>
              <a:rPr lang="en-US" sz="2500" dirty="0">
                <a:solidFill>
                  <a:srgbClr val="194A6B"/>
                </a:solidFill>
              </a:rPr>
              <a:t> Guitar, </a:t>
            </a:r>
            <a:r>
              <a:rPr lang="en-US" sz="2500" b="1" dirty="0">
                <a:solidFill>
                  <a:srgbClr val="194A6B"/>
                </a:solidFill>
              </a:rPr>
              <a:t>25</a:t>
            </a:r>
            <a:r>
              <a:rPr lang="en-US" sz="2500" dirty="0">
                <a:solidFill>
                  <a:srgbClr val="194A6B"/>
                </a:solidFill>
              </a:rPr>
              <a:t> </a:t>
            </a:r>
            <a:r>
              <a:rPr lang="en-US" sz="2400" dirty="0">
                <a:solidFill>
                  <a:srgbClr val="194A6B"/>
                </a:solidFill>
              </a:rPr>
              <a:t>Concert Band</a:t>
            </a:r>
            <a:r>
              <a:rPr lang="en-US" sz="2500" dirty="0">
                <a:solidFill>
                  <a:srgbClr val="194A6B"/>
                </a:solidFill>
              </a:rPr>
              <a:t>, </a:t>
            </a:r>
            <a:r>
              <a:rPr lang="en-US" sz="2500" b="1" dirty="0">
                <a:solidFill>
                  <a:srgbClr val="194A6B"/>
                </a:solidFill>
              </a:rPr>
              <a:t>12</a:t>
            </a:r>
            <a:r>
              <a:rPr lang="en-US" sz="2500" dirty="0">
                <a:solidFill>
                  <a:srgbClr val="194A6B"/>
                </a:solidFill>
              </a:rPr>
              <a:t> </a:t>
            </a:r>
            <a:r>
              <a:rPr lang="en-US" sz="2400" dirty="0">
                <a:solidFill>
                  <a:srgbClr val="194A6B"/>
                </a:solidFill>
              </a:rPr>
              <a:t>Jazz Band</a:t>
            </a:r>
            <a:r>
              <a:rPr lang="en-US" sz="2500" dirty="0">
                <a:solidFill>
                  <a:srgbClr val="194A6B"/>
                </a:solidFill>
              </a:rPr>
              <a:t>, </a:t>
            </a:r>
            <a:r>
              <a:rPr lang="en-US" sz="2500" b="1" dirty="0">
                <a:solidFill>
                  <a:srgbClr val="194A6B"/>
                </a:solidFill>
              </a:rPr>
              <a:t>31</a:t>
            </a:r>
            <a:r>
              <a:rPr lang="en-US" sz="2500" dirty="0">
                <a:solidFill>
                  <a:srgbClr val="194A6B"/>
                </a:solidFill>
              </a:rPr>
              <a:t> </a:t>
            </a:r>
            <a:r>
              <a:rPr lang="en-US" sz="2400" dirty="0">
                <a:solidFill>
                  <a:srgbClr val="194A6B"/>
                </a:solidFill>
              </a:rPr>
              <a:t>Pep Band</a:t>
            </a:r>
          </a:p>
          <a:p>
            <a:pPr marL="403225" lvl="0" indent="-177800">
              <a:lnSpc>
                <a:spcPct val="100000"/>
              </a:lnSpc>
              <a:buClr>
                <a:srgbClr val="194A6B"/>
              </a:buClr>
              <a:buSzPct val="100000"/>
            </a:pPr>
            <a:r>
              <a:rPr lang="en-US" sz="2500" b="1" dirty="0">
                <a:solidFill>
                  <a:srgbClr val="194A6B"/>
                </a:solidFill>
              </a:rPr>
              <a:t>77</a:t>
            </a:r>
            <a:r>
              <a:rPr lang="en-US" sz="2500" dirty="0">
                <a:solidFill>
                  <a:srgbClr val="194A6B"/>
                </a:solidFill>
              </a:rPr>
              <a:t> students graduated, </a:t>
            </a:r>
            <a:r>
              <a:rPr lang="en-US" sz="2500" b="1" dirty="0">
                <a:solidFill>
                  <a:srgbClr val="194A6B"/>
                </a:solidFill>
              </a:rPr>
              <a:t>60</a:t>
            </a:r>
            <a:r>
              <a:rPr lang="en-US" sz="2500" dirty="0">
                <a:solidFill>
                  <a:srgbClr val="194A6B"/>
                </a:solidFill>
              </a:rPr>
              <a:t> on Honor Roll with </a:t>
            </a:r>
            <a:r>
              <a:rPr lang="en-US" sz="2500" b="1" dirty="0">
                <a:solidFill>
                  <a:srgbClr val="194A6B"/>
                </a:solidFill>
              </a:rPr>
              <a:t>3.75+</a:t>
            </a:r>
            <a:r>
              <a:rPr lang="en-US" sz="2500" dirty="0">
                <a:solidFill>
                  <a:srgbClr val="194A6B"/>
                </a:solidFill>
              </a:rPr>
              <a:t> GPA</a:t>
            </a:r>
          </a:p>
          <a:p>
            <a:pPr marL="403225" lvl="0" indent="-177800">
              <a:lnSpc>
                <a:spcPct val="100000"/>
              </a:lnSpc>
              <a:buClr>
                <a:srgbClr val="194A6B"/>
              </a:buClr>
              <a:buSzPct val="100000"/>
            </a:pPr>
            <a:r>
              <a:rPr lang="en-US" sz="2500" b="1" dirty="0">
                <a:solidFill>
                  <a:srgbClr val="194A6B"/>
                </a:solidFill>
              </a:rPr>
              <a:t>29</a:t>
            </a:r>
            <a:r>
              <a:rPr lang="en-US" sz="2500" dirty="0">
                <a:solidFill>
                  <a:srgbClr val="194A6B"/>
                </a:solidFill>
              </a:rPr>
              <a:t> members of National Honor Society, </a:t>
            </a:r>
            <a:r>
              <a:rPr lang="en-US" sz="2500" b="1" dirty="0">
                <a:solidFill>
                  <a:srgbClr val="194A6B"/>
                </a:solidFill>
              </a:rPr>
              <a:t>400+ </a:t>
            </a:r>
            <a:r>
              <a:rPr lang="en-US" sz="2500" dirty="0">
                <a:solidFill>
                  <a:srgbClr val="194A6B"/>
                </a:solidFill>
              </a:rPr>
              <a:t>volunteer hours</a:t>
            </a:r>
          </a:p>
          <a:p>
            <a:pPr marL="403225" indent="-177800">
              <a:lnSpc>
                <a:spcPct val="100000"/>
              </a:lnSpc>
              <a:buClr>
                <a:srgbClr val="194A6B"/>
              </a:buClr>
              <a:buSzPct val="100000"/>
            </a:pPr>
            <a:r>
              <a:rPr lang="en-US" sz="2500" b="1" dirty="0">
                <a:solidFill>
                  <a:srgbClr val="194A6B"/>
                </a:solidFill>
              </a:rPr>
              <a:t>$300,000 </a:t>
            </a:r>
            <a:r>
              <a:rPr lang="en-US" sz="2500" dirty="0">
                <a:solidFill>
                  <a:srgbClr val="194A6B"/>
                </a:solidFill>
              </a:rPr>
              <a:t>in new computer technology donated by AFN Navigator Program</a:t>
            </a:r>
          </a:p>
          <a:p>
            <a:pPr marL="403225" indent="-177800">
              <a:lnSpc>
                <a:spcPct val="100000"/>
              </a:lnSpc>
              <a:buClr>
                <a:srgbClr val="194A6B"/>
              </a:buClr>
              <a:buSzPct val="100000"/>
            </a:pPr>
            <a:r>
              <a:rPr lang="en-US" sz="2500" b="1" dirty="0">
                <a:solidFill>
                  <a:srgbClr val="194A6B"/>
                </a:solidFill>
              </a:rPr>
              <a:t>600</a:t>
            </a:r>
            <a:r>
              <a:rPr lang="en-US" sz="2500" dirty="0">
                <a:solidFill>
                  <a:srgbClr val="194A6B"/>
                </a:solidFill>
              </a:rPr>
              <a:t> meals served by NANA to students and families on graduation day</a:t>
            </a:r>
          </a:p>
          <a:p>
            <a:pPr marL="403225" indent="-177800">
              <a:lnSpc>
                <a:spcPct val="100000"/>
              </a:lnSpc>
              <a:buClr>
                <a:srgbClr val="194A6B"/>
              </a:buClr>
              <a:buSzPct val="100000"/>
            </a:pPr>
            <a:r>
              <a:rPr lang="en-US" sz="2500" b="1" dirty="0">
                <a:solidFill>
                  <a:srgbClr val="194A6B"/>
                </a:solidFill>
              </a:rPr>
              <a:t>1400</a:t>
            </a:r>
            <a:r>
              <a:rPr lang="en-US" sz="2500" dirty="0">
                <a:solidFill>
                  <a:srgbClr val="194A6B"/>
                </a:solidFill>
              </a:rPr>
              <a:t> followers on @mehs_leadership Instagram</a:t>
            </a:r>
          </a:p>
          <a:p>
            <a:pPr marL="403225" lvl="0" indent="-177800">
              <a:lnSpc>
                <a:spcPct val="100000"/>
              </a:lnSpc>
              <a:buClr>
                <a:srgbClr val="194A6B"/>
              </a:buClr>
              <a:buSzPct val="100000"/>
            </a:pPr>
            <a:r>
              <a:rPr lang="en-US" sz="2500" b="1" dirty="0">
                <a:solidFill>
                  <a:srgbClr val="194A6B"/>
                </a:solidFill>
              </a:rPr>
              <a:t>3A</a:t>
            </a:r>
            <a:r>
              <a:rPr lang="en-US" sz="2500" dirty="0">
                <a:solidFill>
                  <a:srgbClr val="194A6B"/>
                </a:solidFill>
              </a:rPr>
              <a:t> Boys are </a:t>
            </a:r>
            <a:r>
              <a:rPr lang="en-US" sz="2500" b="1" dirty="0">
                <a:solidFill>
                  <a:srgbClr val="194A6B"/>
                </a:solidFill>
              </a:rPr>
              <a:t>2026</a:t>
            </a:r>
            <a:r>
              <a:rPr lang="en-US" sz="2500" dirty="0">
                <a:solidFill>
                  <a:srgbClr val="194A6B"/>
                </a:solidFill>
              </a:rPr>
              <a:t> </a:t>
            </a:r>
            <a:r>
              <a:rPr lang="en-US" sz="2500" b="1" dirty="0">
                <a:solidFill>
                  <a:srgbClr val="194A6B"/>
                </a:solidFill>
              </a:rPr>
              <a:t>State Basketball Champions</a:t>
            </a:r>
            <a:r>
              <a:rPr lang="en-US" sz="2500" dirty="0">
                <a:solidFill>
                  <a:srgbClr val="194A6B"/>
                </a:solidFill>
              </a:rPr>
              <a:t>, the </a:t>
            </a:r>
            <a:r>
              <a:rPr lang="en-US" sz="2400" dirty="0">
                <a:solidFill>
                  <a:srgbClr val="194A6B"/>
                </a:solidFill>
              </a:rPr>
              <a:t>first in MEHS history</a:t>
            </a:r>
          </a:p>
        </p:txBody>
      </p:sp>
      <p:pic>
        <p:nvPicPr>
          <p:cNvPr id="18" name="Graphic 17" descr="Schoolhouse with solid fill">
            <a:extLst>
              <a:ext uri="{FF2B5EF4-FFF2-40B4-BE49-F238E27FC236}">
                <a16:creationId xmlns:a16="http://schemas.microsoft.com/office/drawing/2014/main" id="{221A6FC0-C182-640A-20D8-C5E280C4852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7691" y="75835"/>
            <a:ext cx="656097" cy="656097"/>
          </a:xfrm>
          <a:prstGeom prst="rect">
            <a:avLst/>
          </a:prstGeom>
        </p:spPr>
      </p:pic>
      <p:pic>
        <p:nvPicPr>
          <p:cNvPr id="17" name="Graphic 16">
            <a:extLst>
              <a:ext uri="{FF2B5EF4-FFF2-40B4-BE49-F238E27FC236}">
                <a16:creationId xmlns:a16="http://schemas.microsoft.com/office/drawing/2014/main" id="{C84F099F-EF3B-1427-CF72-9F6BC751B8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7590" y="68824"/>
            <a:ext cx="489208" cy="363794"/>
          </a:xfrm>
          <a:prstGeom prst="rect">
            <a:avLst/>
          </a:prstGeom>
        </p:spPr>
      </p:pic>
      <p:pic>
        <p:nvPicPr>
          <p:cNvPr id="19" name="Graphic 18" descr="Information with solid fill">
            <a:extLst>
              <a:ext uri="{FF2B5EF4-FFF2-40B4-BE49-F238E27FC236}">
                <a16:creationId xmlns:a16="http://schemas.microsoft.com/office/drawing/2014/main" id="{269C6533-CB7C-997F-3838-F6F03F1DBC8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4413" y="514302"/>
            <a:ext cx="437712" cy="437712"/>
          </a:xfrm>
          <a:prstGeom prst="rect">
            <a:avLst/>
          </a:prstGeom>
        </p:spPr>
      </p:pic>
    </p:spTree>
    <p:extLst>
      <p:ext uri="{BB962C8B-B14F-4D97-AF65-F5344CB8AC3E}">
        <p14:creationId xmlns:p14="http://schemas.microsoft.com/office/powerpoint/2010/main" val="59321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9B5F-75F6-1FAA-91BD-09F1512DA71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435526F-DD1A-A5C4-2D92-3539A9DDD9A3}"/>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C407470-0655-BC66-F997-254006B90A36}"/>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57398FD4-F3BF-261D-DA00-C5FAD8CCF5F7}"/>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DE71357E-9209-CD93-077D-F12E6FDA9961}"/>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AK Performance Scholarship Had a Record‑Breaking Year</a:t>
            </a:r>
            <a:endParaRPr lang="en-US" sz="3500" dirty="0"/>
          </a:p>
        </p:txBody>
      </p:sp>
      <p:sp>
        <p:nvSpPr>
          <p:cNvPr id="34" name="Oval 33">
            <a:extLst>
              <a:ext uri="{FF2B5EF4-FFF2-40B4-BE49-F238E27FC236}">
                <a16:creationId xmlns:a16="http://schemas.microsoft.com/office/drawing/2014/main" id="{23E24BFD-06E0-EB82-8084-3CBDCA77D30F}"/>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E1F679B-A6E0-B501-841F-95F8878F90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40</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2B16ECB8-BEF4-8A66-11FE-E5F27C76BA2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8" name="Graphic 27" descr="Airplane with solid fill">
            <a:extLst>
              <a:ext uri="{FF2B5EF4-FFF2-40B4-BE49-F238E27FC236}">
                <a16:creationId xmlns:a16="http://schemas.microsoft.com/office/drawing/2014/main" id="{A0BB6EEF-CC44-0866-FD6A-3C8FE28693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11211E97-AA94-0F23-FB3C-9FF3F53394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E5FE2DF4-6D94-6363-ED7D-8D2DF125A1ED}"/>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166688">
              <a:lnSpc>
                <a:spcPct val="100000"/>
              </a:lnSpc>
              <a:buClr>
                <a:srgbClr val="194A6B"/>
              </a:buClr>
              <a:buSzPct val="100000"/>
            </a:pPr>
            <a:r>
              <a:rPr lang="en-US" sz="2500" dirty="0">
                <a:solidFill>
                  <a:srgbClr val="194A6B"/>
                </a:solidFill>
              </a:rPr>
              <a:t>Alaska Performance Scholarship (APS) eligibility reached </a:t>
            </a:r>
            <a:r>
              <a:rPr lang="en-US" sz="2500" b="1" dirty="0">
                <a:solidFill>
                  <a:srgbClr val="194A6B"/>
                </a:solidFill>
              </a:rPr>
              <a:t>53% </a:t>
            </a:r>
            <a:r>
              <a:rPr lang="en-US" sz="2500" dirty="0">
                <a:solidFill>
                  <a:srgbClr val="194A6B"/>
                </a:solidFill>
              </a:rPr>
              <a:t>for the </a:t>
            </a:r>
            <a:br>
              <a:rPr lang="en-US" sz="2500" dirty="0">
                <a:solidFill>
                  <a:srgbClr val="194A6B"/>
                </a:solidFill>
              </a:rPr>
            </a:br>
            <a:r>
              <a:rPr lang="en-US" sz="2500" dirty="0">
                <a:solidFill>
                  <a:srgbClr val="194A6B"/>
                </a:solidFill>
              </a:rPr>
              <a:t>Class of </a:t>
            </a:r>
            <a:r>
              <a:rPr lang="en-US" sz="2500" b="1" dirty="0">
                <a:solidFill>
                  <a:srgbClr val="194A6B"/>
                </a:solidFill>
              </a:rPr>
              <a:t>2025, </a:t>
            </a:r>
            <a:r>
              <a:rPr lang="en-US" sz="2500" dirty="0">
                <a:solidFill>
                  <a:srgbClr val="194A6B"/>
                </a:solidFill>
              </a:rPr>
              <a:t>the highest percentage of eligible high school graduates </a:t>
            </a:r>
            <a:br>
              <a:rPr lang="en-US" sz="2500" dirty="0">
                <a:solidFill>
                  <a:srgbClr val="194A6B"/>
                </a:solidFill>
              </a:rPr>
            </a:br>
            <a:r>
              <a:rPr lang="en-US" sz="2500" dirty="0">
                <a:solidFill>
                  <a:srgbClr val="194A6B"/>
                </a:solidFill>
              </a:rPr>
              <a:t>in program history</a:t>
            </a:r>
          </a:p>
          <a:p>
            <a:pPr marL="342900" indent="-166688">
              <a:lnSpc>
                <a:spcPct val="100000"/>
              </a:lnSpc>
              <a:buClr>
                <a:srgbClr val="194A6B"/>
              </a:buClr>
              <a:buSzPct val="100000"/>
            </a:pPr>
            <a:r>
              <a:rPr lang="en-US" sz="2500" dirty="0">
                <a:solidFill>
                  <a:srgbClr val="194A6B"/>
                </a:solidFill>
              </a:rPr>
              <a:t>Nearly </a:t>
            </a:r>
            <a:r>
              <a:rPr lang="en-US" sz="2500" b="1" dirty="0">
                <a:solidFill>
                  <a:srgbClr val="194A6B"/>
                </a:solidFill>
              </a:rPr>
              <a:t>3,000 </a:t>
            </a:r>
            <a:r>
              <a:rPr lang="en-US" sz="2500" dirty="0">
                <a:solidFill>
                  <a:srgbClr val="194A6B"/>
                </a:solidFill>
              </a:rPr>
              <a:t>students reached </a:t>
            </a:r>
            <a:r>
              <a:rPr lang="en-US" sz="2500" b="1" dirty="0">
                <a:solidFill>
                  <a:srgbClr val="194A6B"/>
                </a:solidFill>
              </a:rPr>
              <a:t>Level 1 </a:t>
            </a:r>
            <a:r>
              <a:rPr lang="en-US" sz="2500" dirty="0">
                <a:solidFill>
                  <a:srgbClr val="194A6B"/>
                </a:solidFill>
              </a:rPr>
              <a:t>APS eligibility in </a:t>
            </a:r>
            <a:r>
              <a:rPr lang="en-US" sz="2500" b="1" dirty="0">
                <a:solidFill>
                  <a:srgbClr val="194A6B"/>
                </a:solidFill>
              </a:rPr>
              <a:t>2025, </a:t>
            </a:r>
            <a:r>
              <a:rPr lang="en-US" sz="2500" dirty="0">
                <a:solidFill>
                  <a:srgbClr val="194A6B"/>
                </a:solidFill>
              </a:rPr>
              <a:t>the highest number of </a:t>
            </a:r>
            <a:r>
              <a:rPr lang="en-US" sz="2500" b="1" dirty="0">
                <a:solidFill>
                  <a:srgbClr val="194A6B"/>
                </a:solidFill>
              </a:rPr>
              <a:t>Level 1 </a:t>
            </a:r>
            <a:r>
              <a:rPr lang="en-US" sz="2500" dirty="0">
                <a:solidFill>
                  <a:srgbClr val="194A6B"/>
                </a:solidFill>
              </a:rPr>
              <a:t>qualifiers ever recorded</a:t>
            </a:r>
          </a:p>
          <a:p>
            <a:pPr marL="342900" indent="-166688">
              <a:lnSpc>
                <a:spcPct val="100000"/>
              </a:lnSpc>
              <a:buClr>
                <a:srgbClr val="194A6B"/>
              </a:buClr>
              <a:buSzPct val="100000"/>
            </a:pPr>
            <a:r>
              <a:rPr lang="en-US" sz="2500" dirty="0">
                <a:solidFill>
                  <a:srgbClr val="194A6B"/>
                </a:solidFill>
              </a:rPr>
              <a:t>ACPE awarded</a:t>
            </a:r>
            <a:r>
              <a:rPr lang="en-US" sz="2500" b="1" dirty="0">
                <a:solidFill>
                  <a:srgbClr val="194A6B"/>
                </a:solidFill>
              </a:rPr>
              <a:t> $17 </a:t>
            </a:r>
            <a:r>
              <a:rPr lang="en-US" sz="2500" dirty="0">
                <a:solidFill>
                  <a:srgbClr val="194A6B"/>
                </a:solidFill>
              </a:rPr>
              <a:t>million to APS-eligible students in </a:t>
            </a:r>
            <a:r>
              <a:rPr lang="en-US" sz="2500" b="1" dirty="0">
                <a:solidFill>
                  <a:srgbClr val="194A6B"/>
                </a:solidFill>
              </a:rPr>
              <a:t>2025-26, </a:t>
            </a:r>
            <a:r>
              <a:rPr lang="en-US" sz="2500" dirty="0">
                <a:solidFill>
                  <a:srgbClr val="194A6B"/>
                </a:solidFill>
              </a:rPr>
              <a:t>setting </a:t>
            </a:r>
            <a:br>
              <a:rPr lang="en-US" sz="2500" dirty="0">
                <a:solidFill>
                  <a:srgbClr val="194A6B"/>
                </a:solidFill>
              </a:rPr>
            </a:br>
            <a:r>
              <a:rPr lang="en-US" sz="2500" dirty="0">
                <a:solidFill>
                  <a:srgbClr val="194A6B"/>
                </a:solidFill>
              </a:rPr>
              <a:t>a record for total awards</a:t>
            </a:r>
          </a:p>
          <a:p>
            <a:pPr marL="342900" indent="-166688">
              <a:lnSpc>
                <a:spcPct val="100000"/>
              </a:lnSpc>
              <a:spcBef>
                <a:spcPts val="0"/>
              </a:spcBef>
              <a:buClr>
                <a:srgbClr val="194A6B"/>
              </a:buClr>
              <a:buSzPct val="100000"/>
            </a:pPr>
            <a:endParaRPr lang="en-US" sz="2500" dirty="0">
              <a:solidFill>
                <a:srgbClr val="194A6B"/>
              </a:solidFill>
            </a:endParaRPr>
          </a:p>
          <a:p>
            <a:pPr marL="25400" indent="0">
              <a:buClr>
                <a:srgbClr val="194A6B"/>
              </a:buClr>
              <a:buSzPct val="100000"/>
              <a:buNone/>
            </a:pPr>
            <a:endParaRPr lang="en-US" sz="2000" dirty="0">
              <a:solidFill>
                <a:srgbClr val="194A6B"/>
              </a:solidFill>
            </a:endParaRPr>
          </a:p>
        </p:txBody>
      </p:sp>
      <p:pic>
        <p:nvPicPr>
          <p:cNvPr id="6" name="Graphic 5" descr="Lunch Box with solid fill">
            <a:extLst>
              <a:ext uri="{FF2B5EF4-FFF2-40B4-BE49-F238E27FC236}">
                <a16:creationId xmlns:a16="http://schemas.microsoft.com/office/drawing/2014/main" id="{EA7D5E48-4996-D3D6-6C7E-C6C205EA914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50A4A542-9FDD-200E-D0C1-388B680D54E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9D25BD4A-C706-4107-0CDD-5F2162F6492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E5BA3AA1-0549-DB6B-C53C-EF3939105BA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5C04255C-5233-877F-CF72-4EB1BCE5770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ED6CC608-5411-88E5-BA6F-47AE63D5EA9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C04ADDD0-AC23-F533-3C16-299B5DA7E94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A967A5E7-AED1-C6D7-1EDF-ADA0D895B91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B7F6C7E3-A52C-1765-7DC2-C580EB16FFC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83091" y="5422876"/>
            <a:ext cx="537419" cy="537419"/>
          </a:xfrm>
          <a:prstGeom prst="rect">
            <a:avLst/>
          </a:prstGeom>
        </p:spPr>
      </p:pic>
      <p:pic>
        <p:nvPicPr>
          <p:cNvPr id="15" name="Graphic 14" descr="Graduation cap with solid fill">
            <a:extLst>
              <a:ext uri="{FF2B5EF4-FFF2-40B4-BE49-F238E27FC236}">
                <a16:creationId xmlns:a16="http://schemas.microsoft.com/office/drawing/2014/main" id="{EEBF2221-077F-7C21-8602-B0EBD8FF6676}"/>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67694" y="164349"/>
            <a:ext cx="593449" cy="593449"/>
          </a:xfrm>
          <a:prstGeom prst="rect">
            <a:avLst/>
          </a:prstGeom>
        </p:spPr>
      </p:pic>
      <p:pic>
        <p:nvPicPr>
          <p:cNvPr id="19" name="Graphic 18" descr="House with solid fill">
            <a:extLst>
              <a:ext uri="{FF2B5EF4-FFF2-40B4-BE49-F238E27FC236}">
                <a16:creationId xmlns:a16="http://schemas.microsoft.com/office/drawing/2014/main" id="{FD95A4CA-6039-4995-801E-2AFB7F87C071}"/>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05381" y="5944690"/>
            <a:ext cx="467533" cy="467533"/>
          </a:xfrm>
          <a:prstGeom prst="rect">
            <a:avLst/>
          </a:prstGeom>
        </p:spPr>
      </p:pic>
    </p:spTree>
    <p:extLst>
      <p:ext uri="{BB962C8B-B14F-4D97-AF65-F5344CB8AC3E}">
        <p14:creationId xmlns:p14="http://schemas.microsoft.com/office/powerpoint/2010/main" val="3110231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DE1F-3C42-782A-CEE7-0A6943B2551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5BDAEC-C38E-5C99-6E56-791873CF9557}"/>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8CDD02C-8C68-B575-188A-485D5013C485}"/>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C07997B9-CC22-74D4-8FEE-38406B0E0D91}"/>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2A98088A-11C4-7763-6ACB-451B34A787B0}"/>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Alaska State Council on the Arts (ASCA) Adds Value</a:t>
            </a:r>
            <a:endParaRPr lang="en-US" sz="3500" dirty="0"/>
          </a:p>
        </p:txBody>
      </p:sp>
      <p:sp>
        <p:nvSpPr>
          <p:cNvPr id="34" name="Oval 33">
            <a:extLst>
              <a:ext uri="{FF2B5EF4-FFF2-40B4-BE49-F238E27FC236}">
                <a16:creationId xmlns:a16="http://schemas.microsoft.com/office/drawing/2014/main" id="{F007DD13-B506-D9C7-F588-4016A6CCC75F}"/>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373F7D6-2373-C96A-A11B-F8A44F7240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41</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D3F4F224-D644-6F00-BF17-17E1FA387B5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8" name="Graphic 27" descr="Airplane with solid fill">
            <a:extLst>
              <a:ext uri="{FF2B5EF4-FFF2-40B4-BE49-F238E27FC236}">
                <a16:creationId xmlns:a16="http://schemas.microsoft.com/office/drawing/2014/main" id="{BF96B7B6-84A0-6F6D-4CDE-0560CD2BF0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1629" y="439311"/>
            <a:ext cx="449013" cy="449013"/>
          </a:xfrm>
          <a:prstGeom prst="rect">
            <a:avLst/>
          </a:prstGeom>
        </p:spPr>
      </p:pic>
      <p:pic>
        <p:nvPicPr>
          <p:cNvPr id="29" name="Graphic 28" descr="Database with solid fill">
            <a:extLst>
              <a:ext uri="{FF2B5EF4-FFF2-40B4-BE49-F238E27FC236}">
                <a16:creationId xmlns:a16="http://schemas.microsoft.com/office/drawing/2014/main" id="{6D080AAB-38C0-3F78-354F-FE63458B175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6455" y="41836"/>
            <a:ext cx="428233" cy="428233"/>
          </a:xfrm>
          <a:prstGeom prst="rect">
            <a:avLst/>
          </a:prstGeom>
        </p:spPr>
      </p:pic>
      <p:sp>
        <p:nvSpPr>
          <p:cNvPr id="5" name="Text Placeholder 2">
            <a:extLst>
              <a:ext uri="{FF2B5EF4-FFF2-40B4-BE49-F238E27FC236}">
                <a16:creationId xmlns:a16="http://schemas.microsoft.com/office/drawing/2014/main" id="{E27D153F-DA99-3592-BD69-7AF20824C810}"/>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lvl="0" indent="-166688">
              <a:lnSpc>
                <a:spcPct val="100000"/>
              </a:lnSpc>
              <a:buClr>
                <a:srgbClr val="194A6B"/>
              </a:buClr>
              <a:buSzPct val="100000"/>
            </a:pPr>
            <a:r>
              <a:rPr lang="en-US" sz="2500" dirty="0">
                <a:solidFill>
                  <a:srgbClr val="194A6B"/>
                </a:solidFill>
              </a:rPr>
              <a:t>Established in 1966; ASCA marks </a:t>
            </a:r>
            <a:r>
              <a:rPr lang="en-US" sz="2500" b="1" dirty="0">
                <a:solidFill>
                  <a:srgbClr val="194A6B"/>
                </a:solidFill>
              </a:rPr>
              <a:t>60</a:t>
            </a:r>
            <a:r>
              <a:rPr lang="en-US" sz="2500" dirty="0">
                <a:solidFill>
                  <a:srgbClr val="194A6B"/>
                </a:solidFill>
              </a:rPr>
              <a:t> years as Alaska’s state arts agency </a:t>
            </a:r>
          </a:p>
          <a:p>
            <a:pPr marL="342900" lvl="0" indent="-166688">
              <a:lnSpc>
                <a:spcPct val="100000"/>
              </a:lnSpc>
              <a:buClr>
                <a:srgbClr val="194A6B"/>
              </a:buClr>
              <a:buSzPct val="100000"/>
            </a:pPr>
            <a:r>
              <a:rPr lang="en-US" sz="2500" dirty="0">
                <a:solidFill>
                  <a:srgbClr val="194A6B"/>
                </a:solidFill>
              </a:rPr>
              <a:t>Awarded</a:t>
            </a:r>
            <a:r>
              <a:rPr lang="en-US" sz="2500" b="1" dirty="0">
                <a:solidFill>
                  <a:srgbClr val="194A6B"/>
                </a:solidFill>
              </a:rPr>
              <a:t> 217 </a:t>
            </a:r>
            <a:r>
              <a:rPr lang="en-US" sz="2500" dirty="0">
                <a:solidFill>
                  <a:srgbClr val="194A6B"/>
                </a:solidFill>
              </a:rPr>
              <a:t>grants totaling </a:t>
            </a:r>
            <a:r>
              <a:rPr lang="en-US" sz="2500" b="1" dirty="0">
                <a:solidFill>
                  <a:srgbClr val="194A6B"/>
                </a:solidFill>
              </a:rPr>
              <a:t>$1.16 </a:t>
            </a:r>
            <a:r>
              <a:rPr lang="en-US" sz="2500" dirty="0">
                <a:solidFill>
                  <a:srgbClr val="194A6B"/>
                </a:solidFill>
              </a:rPr>
              <a:t>million, including </a:t>
            </a:r>
            <a:r>
              <a:rPr lang="en-US" sz="2500" b="1" dirty="0">
                <a:solidFill>
                  <a:srgbClr val="194A6B"/>
                </a:solidFill>
              </a:rPr>
              <a:t>90</a:t>
            </a:r>
            <a:r>
              <a:rPr lang="en-US" sz="2500" dirty="0">
                <a:solidFill>
                  <a:srgbClr val="194A6B"/>
                </a:solidFill>
              </a:rPr>
              <a:t> supporting arts education and youth</a:t>
            </a:r>
          </a:p>
          <a:p>
            <a:pPr marL="342900" lvl="0" indent="-166688">
              <a:lnSpc>
                <a:spcPct val="100000"/>
              </a:lnSpc>
              <a:buClr>
                <a:srgbClr val="194A6B"/>
              </a:buClr>
              <a:buSzPct val="100000"/>
            </a:pPr>
            <a:r>
              <a:rPr lang="en-US" sz="2500" dirty="0">
                <a:solidFill>
                  <a:srgbClr val="194A6B"/>
                </a:solidFill>
              </a:rPr>
              <a:t>America </a:t>
            </a:r>
            <a:r>
              <a:rPr lang="en-US" sz="2500" b="1" dirty="0">
                <a:solidFill>
                  <a:srgbClr val="194A6B"/>
                </a:solidFill>
              </a:rPr>
              <a:t>250 </a:t>
            </a:r>
            <a:r>
              <a:rPr lang="en-US" sz="2500" dirty="0">
                <a:solidFill>
                  <a:srgbClr val="194A6B"/>
                </a:solidFill>
              </a:rPr>
              <a:t>grants awarded to statewide organizations including Kodiak History Museum, Fairbanks Summer Arts Festival, SWAAG, Museums Alaska, and Sitka Music Festival</a:t>
            </a:r>
          </a:p>
          <a:p>
            <a:pPr marL="342900" lvl="0" indent="-166688">
              <a:lnSpc>
                <a:spcPct val="100000"/>
              </a:lnSpc>
              <a:buClr>
                <a:srgbClr val="194A6B"/>
              </a:buClr>
              <a:buSzPct val="100000"/>
            </a:pPr>
            <a:r>
              <a:rPr lang="en-US" sz="2500" dirty="0">
                <a:solidFill>
                  <a:srgbClr val="194A6B"/>
                </a:solidFill>
              </a:rPr>
              <a:t>Hosted NEA Creative Forces Team to assess typhoon impacts on artists, veterans, and cultural practices in Western Alaska</a:t>
            </a:r>
            <a:endParaRPr lang="en-US" sz="2000" dirty="0">
              <a:solidFill>
                <a:srgbClr val="194A6B"/>
              </a:solidFill>
            </a:endParaRPr>
          </a:p>
        </p:txBody>
      </p:sp>
      <p:pic>
        <p:nvPicPr>
          <p:cNvPr id="6" name="Graphic 5" descr="Lunch Box with solid fill">
            <a:extLst>
              <a:ext uri="{FF2B5EF4-FFF2-40B4-BE49-F238E27FC236}">
                <a16:creationId xmlns:a16="http://schemas.microsoft.com/office/drawing/2014/main" id="{C98EAC15-2985-538D-9EFB-E4CB39E317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D3D1226F-41A6-0126-688B-742BCC8C577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B25DA94B-5FB4-1431-64C3-D6ADB6BE4E3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C57CA246-B9CC-6EC0-D51D-9F7137579E3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D494AB8F-D5D9-3AB4-92C4-D4972AF773E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759CD32F-2771-335D-00DC-E3260E2524C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F3D5B155-1CCB-76F8-6B13-5CEDDD78E34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989A2DAC-682A-9F62-E3C8-0ECE2D046D6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BBF31287-2836-D77F-9DAC-475A4237D3A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83091" y="5422876"/>
            <a:ext cx="537419" cy="537419"/>
          </a:xfrm>
          <a:prstGeom prst="rect">
            <a:avLst/>
          </a:prstGeom>
        </p:spPr>
      </p:pic>
      <p:pic>
        <p:nvPicPr>
          <p:cNvPr id="15" name="Graphic 14" descr="Graduation cap with solid fill">
            <a:extLst>
              <a:ext uri="{FF2B5EF4-FFF2-40B4-BE49-F238E27FC236}">
                <a16:creationId xmlns:a16="http://schemas.microsoft.com/office/drawing/2014/main" id="{DAC12580-78BA-6984-780E-531952A6511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07765" y="5885929"/>
            <a:ext cx="525000" cy="525000"/>
          </a:xfrm>
          <a:prstGeom prst="rect">
            <a:avLst/>
          </a:prstGeom>
        </p:spPr>
      </p:pic>
      <p:pic>
        <p:nvPicPr>
          <p:cNvPr id="17" name="Graphic 16" descr="Palette with solid fill">
            <a:extLst>
              <a:ext uri="{FF2B5EF4-FFF2-40B4-BE49-F238E27FC236}">
                <a16:creationId xmlns:a16="http://schemas.microsoft.com/office/drawing/2014/main" id="{05FE7ADD-869E-5916-90FA-733B6749331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75665" y="164137"/>
            <a:ext cx="571093" cy="571093"/>
          </a:xfrm>
          <a:prstGeom prst="rect">
            <a:avLst/>
          </a:prstGeom>
        </p:spPr>
      </p:pic>
    </p:spTree>
    <p:extLst>
      <p:ext uri="{BB962C8B-B14F-4D97-AF65-F5344CB8AC3E}">
        <p14:creationId xmlns:p14="http://schemas.microsoft.com/office/powerpoint/2010/main" val="2859599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D578D-16FE-5A7C-7E9D-1CEFAA542FF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5CBF2F9-8391-0546-3C6A-61AABE6AAC90}"/>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29DE75D-F2E9-AC12-146D-B24921556935}"/>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F1CE6427-B006-329C-0203-A3C532E932BB}"/>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46F4D30C-F183-B0E5-AD83-58E5548E36A2}"/>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And More Value…</a:t>
            </a:r>
            <a:endParaRPr lang="en-US" sz="3500" dirty="0"/>
          </a:p>
        </p:txBody>
      </p:sp>
      <p:sp>
        <p:nvSpPr>
          <p:cNvPr id="34" name="Oval 33">
            <a:extLst>
              <a:ext uri="{FF2B5EF4-FFF2-40B4-BE49-F238E27FC236}">
                <a16:creationId xmlns:a16="http://schemas.microsoft.com/office/drawing/2014/main" id="{2288DC8D-3C75-DEE9-99D0-B858465401F4}"/>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0DAAF06-21F1-AD36-7F78-CFCFD82E61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42</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F50BC7AD-0927-71AE-A068-13E67186AB9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pic>
        <p:nvPicPr>
          <p:cNvPr id="28" name="Graphic 27" descr="Airplane with solid fill">
            <a:extLst>
              <a:ext uri="{FF2B5EF4-FFF2-40B4-BE49-F238E27FC236}">
                <a16:creationId xmlns:a16="http://schemas.microsoft.com/office/drawing/2014/main" id="{894F9752-5F6D-3F5E-C70B-225B3C2572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1629" y="439311"/>
            <a:ext cx="449013" cy="449013"/>
          </a:xfrm>
          <a:prstGeom prst="rect">
            <a:avLst/>
          </a:prstGeom>
        </p:spPr>
      </p:pic>
      <p:sp>
        <p:nvSpPr>
          <p:cNvPr id="5" name="Text Placeholder 2">
            <a:extLst>
              <a:ext uri="{FF2B5EF4-FFF2-40B4-BE49-F238E27FC236}">
                <a16:creationId xmlns:a16="http://schemas.microsoft.com/office/drawing/2014/main" id="{9B8989EA-F81E-9C9C-8550-C0B012856F3F}"/>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lvl="0" indent="-166688">
              <a:lnSpc>
                <a:spcPct val="100000"/>
              </a:lnSpc>
              <a:buClr>
                <a:srgbClr val="194A6B"/>
              </a:buClr>
              <a:buSzPct val="100000"/>
              <a:tabLst>
                <a:tab pos="404813" algn="l"/>
              </a:tabLst>
            </a:pPr>
            <a:r>
              <a:rPr lang="en-US" sz="2500" dirty="0">
                <a:solidFill>
                  <a:srgbClr val="194A6B"/>
                </a:solidFill>
              </a:rPr>
              <a:t>Hosted the 2026 Statewide Arts &amp; Culture Convergence, </a:t>
            </a:r>
            <a:br>
              <a:rPr lang="en-US" sz="2500" dirty="0">
                <a:solidFill>
                  <a:srgbClr val="194A6B"/>
                </a:solidFill>
              </a:rPr>
            </a:br>
            <a:r>
              <a:rPr lang="en-US" sz="2500" dirty="0">
                <a:solidFill>
                  <a:srgbClr val="194A6B"/>
                </a:solidFill>
              </a:rPr>
              <a:t>engaging </a:t>
            </a:r>
            <a:r>
              <a:rPr lang="en-US" sz="2500" b="1" dirty="0">
                <a:solidFill>
                  <a:srgbClr val="194A6B"/>
                </a:solidFill>
              </a:rPr>
              <a:t>160+ </a:t>
            </a:r>
            <a:r>
              <a:rPr lang="en-US" sz="2500" dirty="0">
                <a:solidFill>
                  <a:srgbClr val="194A6B"/>
                </a:solidFill>
              </a:rPr>
              <a:t>participants</a:t>
            </a:r>
          </a:p>
          <a:p>
            <a:pPr marL="342900" lvl="0" indent="-166688">
              <a:lnSpc>
                <a:spcPct val="100000"/>
              </a:lnSpc>
              <a:buClr>
                <a:srgbClr val="194A6B"/>
              </a:buClr>
              <a:buSzPct val="100000"/>
              <a:tabLst>
                <a:tab pos="404813" algn="l"/>
              </a:tabLst>
            </a:pPr>
            <a:r>
              <a:rPr lang="en-US" sz="2500" dirty="0">
                <a:solidFill>
                  <a:srgbClr val="194A6B"/>
                </a:solidFill>
              </a:rPr>
              <a:t>Continued partnership on the Alaska Arts Education Data </a:t>
            </a:r>
            <a:br>
              <a:rPr lang="en-US" sz="2500" dirty="0">
                <a:solidFill>
                  <a:srgbClr val="194A6B"/>
                </a:solidFill>
              </a:rPr>
            </a:br>
            <a:r>
              <a:rPr lang="en-US" sz="2500" dirty="0">
                <a:solidFill>
                  <a:srgbClr val="194A6B"/>
                </a:solidFill>
              </a:rPr>
              <a:t>Project to expand arts access in schools</a:t>
            </a:r>
          </a:p>
          <a:p>
            <a:pPr marL="342900" lvl="0" indent="-166688">
              <a:lnSpc>
                <a:spcPct val="100000"/>
              </a:lnSpc>
              <a:buClr>
                <a:srgbClr val="194A6B"/>
              </a:buClr>
              <a:buSzPct val="100000"/>
              <a:tabLst>
                <a:tab pos="404813" algn="l"/>
              </a:tabLst>
            </a:pPr>
            <a:r>
              <a:rPr lang="en-US" sz="2500" dirty="0">
                <a:solidFill>
                  <a:srgbClr val="194A6B"/>
                </a:solidFill>
              </a:rPr>
              <a:t>Supported New Visions Network districts as they strengthen </a:t>
            </a:r>
            <a:br>
              <a:rPr lang="en-US" sz="2500" dirty="0">
                <a:solidFill>
                  <a:srgbClr val="194A6B"/>
                </a:solidFill>
              </a:rPr>
            </a:br>
            <a:r>
              <a:rPr lang="en-US" sz="2500" dirty="0">
                <a:solidFill>
                  <a:srgbClr val="194A6B"/>
                </a:solidFill>
              </a:rPr>
              <a:t>arts education action plans</a:t>
            </a:r>
          </a:p>
          <a:p>
            <a:pPr marL="342900" lvl="0" indent="-166688">
              <a:lnSpc>
                <a:spcPct val="100000"/>
              </a:lnSpc>
              <a:buClr>
                <a:srgbClr val="194A6B"/>
              </a:buClr>
              <a:buSzPct val="100000"/>
              <a:tabLst>
                <a:tab pos="404813" algn="l"/>
              </a:tabLst>
            </a:pPr>
            <a:r>
              <a:rPr lang="en-US" sz="2500" dirty="0">
                <a:solidFill>
                  <a:srgbClr val="194A6B"/>
                </a:solidFill>
              </a:rPr>
              <a:t>Launching Creativity in Teaching in FY27 with </a:t>
            </a:r>
            <a:r>
              <a:rPr lang="en-US" sz="2500" b="1" dirty="0">
                <a:solidFill>
                  <a:srgbClr val="194A6B"/>
                </a:solidFill>
              </a:rPr>
              <a:t>$2 </a:t>
            </a:r>
            <a:r>
              <a:rPr lang="en-US" sz="2500" dirty="0">
                <a:solidFill>
                  <a:srgbClr val="194A6B"/>
                </a:solidFill>
              </a:rPr>
              <a:t>million in private </a:t>
            </a:r>
            <a:br>
              <a:rPr lang="en-US" sz="2500" dirty="0">
                <a:solidFill>
                  <a:srgbClr val="194A6B"/>
                </a:solidFill>
              </a:rPr>
            </a:br>
            <a:r>
              <a:rPr lang="en-US" sz="2500" dirty="0">
                <a:solidFill>
                  <a:srgbClr val="194A6B"/>
                </a:solidFill>
              </a:rPr>
              <a:t>funding to support teacher cohorts and build on the </a:t>
            </a:r>
            <a:r>
              <a:rPr lang="en-US" sz="2500" dirty="0" err="1">
                <a:solidFill>
                  <a:srgbClr val="194A6B"/>
                </a:solidFill>
              </a:rPr>
              <a:t>Munartet</a:t>
            </a:r>
            <a:r>
              <a:rPr lang="en-US" sz="2500" dirty="0">
                <a:solidFill>
                  <a:srgbClr val="194A6B"/>
                </a:solidFill>
              </a:rPr>
              <a:t> Project</a:t>
            </a:r>
            <a:endParaRPr lang="en-US" sz="2000" dirty="0">
              <a:solidFill>
                <a:srgbClr val="194A6B"/>
              </a:solidFill>
            </a:endParaRPr>
          </a:p>
        </p:txBody>
      </p:sp>
      <p:pic>
        <p:nvPicPr>
          <p:cNvPr id="6" name="Graphic 5" descr="Lunch Box with solid fill">
            <a:extLst>
              <a:ext uri="{FF2B5EF4-FFF2-40B4-BE49-F238E27FC236}">
                <a16:creationId xmlns:a16="http://schemas.microsoft.com/office/drawing/2014/main" id="{A0400303-F9E7-872A-2124-81ECA95A056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1733B16E-1D4E-9A53-AC6A-B87403EAE7F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642F7D87-2555-0992-4F93-C4AE85F0CB9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204D7C80-6B4B-076B-3088-2CB1DF1A713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4CEAA16D-6FF2-917C-02AB-E86B712A4E8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0B88C560-9803-63CF-361D-BAD973D2258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F69970B2-0B95-AAB6-74EA-8664253435F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1D2C341B-DEAE-938B-7C61-B2F08D65EE8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48F3FA19-B494-6DAB-3570-AE9F00A12A3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83091" y="5422876"/>
            <a:ext cx="537419" cy="537419"/>
          </a:xfrm>
          <a:prstGeom prst="rect">
            <a:avLst/>
          </a:prstGeom>
        </p:spPr>
      </p:pic>
      <p:pic>
        <p:nvPicPr>
          <p:cNvPr id="15" name="Graphic 14" descr="Graduation cap with solid fill">
            <a:extLst>
              <a:ext uri="{FF2B5EF4-FFF2-40B4-BE49-F238E27FC236}">
                <a16:creationId xmlns:a16="http://schemas.microsoft.com/office/drawing/2014/main" id="{11120B08-954E-5F11-DE6F-B47F921DB11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07765" y="5885929"/>
            <a:ext cx="525000" cy="525000"/>
          </a:xfrm>
          <a:prstGeom prst="rect">
            <a:avLst/>
          </a:prstGeom>
        </p:spPr>
      </p:pic>
      <p:pic>
        <p:nvPicPr>
          <p:cNvPr id="17" name="Graphic 16" descr="Palette with solid fill">
            <a:extLst>
              <a:ext uri="{FF2B5EF4-FFF2-40B4-BE49-F238E27FC236}">
                <a16:creationId xmlns:a16="http://schemas.microsoft.com/office/drawing/2014/main" id="{EFC5A3B4-10AB-2955-5AFF-42FB1EFCD30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30215" y="-13730"/>
            <a:ext cx="470259" cy="470259"/>
          </a:xfrm>
          <a:prstGeom prst="rect">
            <a:avLst/>
          </a:prstGeom>
        </p:spPr>
      </p:pic>
      <p:pic>
        <p:nvPicPr>
          <p:cNvPr id="18" name="Graphic 17" descr="Group brainstorm with solid fill">
            <a:extLst>
              <a:ext uri="{FF2B5EF4-FFF2-40B4-BE49-F238E27FC236}">
                <a16:creationId xmlns:a16="http://schemas.microsoft.com/office/drawing/2014/main" id="{2F0A8E00-3297-E09C-3344-A6ECEC5982F1}"/>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53294" y="103365"/>
            <a:ext cx="624637" cy="624637"/>
          </a:xfrm>
          <a:prstGeom prst="rect">
            <a:avLst/>
          </a:prstGeom>
        </p:spPr>
      </p:pic>
    </p:spTree>
    <p:extLst>
      <p:ext uri="{BB962C8B-B14F-4D97-AF65-F5344CB8AC3E}">
        <p14:creationId xmlns:p14="http://schemas.microsoft.com/office/powerpoint/2010/main" val="3647882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9B74D-28FA-42C0-21A8-362365578AD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0077CE1-CB3C-14A1-FA21-33D603D76F42}"/>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4C695C5-7C0C-A97E-114E-0D2AAAB84187}"/>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FF60E666-0D23-0A56-DCC5-ADF9EE4474D8}"/>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F301B790-4AF2-AB91-8346-4F417C12BF16}"/>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In just 228 business days, the DEED Support Teams…</a:t>
            </a:r>
          </a:p>
        </p:txBody>
      </p:sp>
      <p:sp>
        <p:nvSpPr>
          <p:cNvPr id="34" name="Oval 33">
            <a:extLst>
              <a:ext uri="{FF2B5EF4-FFF2-40B4-BE49-F238E27FC236}">
                <a16:creationId xmlns:a16="http://schemas.microsoft.com/office/drawing/2014/main" id="{7942116F-A81A-5B21-598E-7BDE7E22DA6C}"/>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9A3C413-29D9-10CF-CC2E-B8F7F9AC0B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43</a:t>
            </a:fld>
            <a:endParaRPr lang="en-US" dirty="0">
              <a:solidFill>
                <a:schemeClr val="bg1"/>
              </a:solidFill>
            </a:endParaRPr>
          </a:p>
        </p:txBody>
      </p:sp>
      <p:pic>
        <p:nvPicPr>
          <p:cNvPr id="13" name="Graphic 12" descr="Warehouse with solid fill">
            <a:extLst>
              <a:ext uri="{FF2B5EF4-FFF2-40B4-BE49-F238E27FC236}">
                <a16:creationId xmlns:a16="http://schemas.microsoft.com/office/drawing/2014/main" id="{BA6AB807-E86E-B050-DF59-CF5BD5F8EC0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4896" y="906439"/>
            <a:ext cx="474286" cy="474286"/>
          </a:xfrm>
          <a:prstGeom prst="rect">
            <a:avLst/>
          </a:prstGeom>
        </p:spPr>
      </p:pic>
      <p:sp>
        <p:nvSpPr>
          <p:cNvPr id="5" name="Text Placeholder 2">
            <a:extLst>
              <a:ext uri="{FF2B5EF4-FFF2-40B4-BE49-F238E27FC236}">
                <a16:creationId xmlns:a16="http://schemas.microsoft.com/office/drawing/2014/main" id="{812EFBA2-CAEE-B2B7-4672-427CC9CE006C}"/>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fontScale="32500" lnSpcReduction="20000"/>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166688">
              <a:lnSpc>
                <a:spcPct val="120000"/>
              </a:lnSpc>
              <a:buClr>
                <a:srgbClr val="194A6B"/>
              </a:buClr>
              <a:buSzPct val="100000"/>
            </a:pPr>
            <a:r>
              <a:rPr lang="en-US" sz="9600" dirty="0">
                <a:solidFill>
                  <a:srgbClr val="194A6B"/>
                </a:solidFill>
              </a:rPr>
              <a:t>Processed </a:t>
            </a:r>
            <a:r>
              <a:rPr lang="en-US" sz="9600" b="1" dirty="0">
                <a:solidFill>
                  <a:srgbClr val="194A6B"/>
                </a:solidFill>
              </a:rPr>
              <a:t>1,393</a:t>
            </a:r>
            <a:r>
              <a:rPr lang="en-US" sz="9600" dirty="0">
                <a:solidFill>
                  <a:srgbClr val="194A6B"/>
                </a:solidFill>
              </a:rPr>
              <a:t> FY26 reimbursement requests through the Grants Management System (GMS), totaling </a:t>
            </a:r>
            <a:r>
              <a:rPr lang="en-US" sz="9600" b="1" dirty="0">
                <a:solidFill>
                  <a:srgbClr val="194A6B"/>
                </a:solidFill>
              </a:rPr>
              <a:t>$112,776,021</a:t>
            </a:r>
          </a:p>
          <a:p>
            <a:pPr marL="342900" indent="-166688">
              <a:lnSpc>
                <a:spcPct val="120000"/>
              </a:lnSpc>
              <a:buClr>
                <a:srgbClr val="194A6B"/>
              </a:buClr>
              <a:buSzPct val="100000"/>
            </a:pPr>
            <a:r>
              <a:rPr lang="en-US" sz="9600" dirty="0">
                <a:solidFill>
                  <a:srgbClr val="194A6B"/>
                </a:solidFill>
              </a:rPr>
              <a:t>Resolved over </a:t>
            </a:r>
            <a:r>
              <a:rPr lang="en-US" sz="9600" b="1" dirty="0">
                <a:solidFill>
                  <a:srgbClr val="194A6B"/>
                </a:solidFill>
              </a:rPr>
              <a:t>2,586</a:t>
            </a:r>
            <a:r>
              <a:rPr lang="en-US" sz="9600" dirty="0">
                <a:solidFill>
                  <a:srgbClr val="194A6B"/>
                </a:solidFill>
              </a:rPr>
              <a:t> internal service requests, which kept DEED staff productive and supported uninterrupted agency operations</a:t>
            </a:r>
          </a:p>
          <a:p>
            <a:pPr marL="342900" indent="-166688">
              <a:lnSpc>
                <a:spcPct val="120000"/>
              </a:lnSpc>
              <a:buClr>
                <a:srgbClr val="194A6B"/>
              </a:buClr>
              <a:buSzPct val="100000"/>
            </a:pPr>
            <a:r>
              <a:rPr lang="en-US" sz="9600" dirty="0">
                <a:solidFill>
                  <a:srgbClr val="194A6B"/>
                </a:solidFill>
              </a:rPr>
              <a:t>Hired just over </a:t>
            </a:r>
            <a:r>
              <a:rPr lang="en-US" sz="9600" b="1" dirty="0">
                <a:solidFill>
                  <a:srgbClr val="194A6B"/>
                </a:solidFill>
              </a:rPr>
              <a:t>50</a:t>
            </a:r>
            <a:r>
              <a:rPr lang="en-US" sz="9600" dirty="0">
                <a:solidFill>
                  <a:srgbClr val="194A6B"/>
                </a:solidFill>
              </a:rPr>
              <a:t> vacant positions</a:t>
            </a:r>
          </a:p>
          <a:p>
            <a:pPr marL="342900" indent="-166688">
              <a:lnSpc>
                <a:spcPct val="120000"/>
              </a:lnSpc>
              <a:buClr>
                <a:srgbClr val="194A6B"/>
              </a:buClr>
              <a:buSzPct val="100000"/>
            </a:pPr>
            <a:r>
              <a:rPr lang="en-US" sz="9600" dirty="0">
                <a:solidFill>
                  <a:srgbClr val="194A6B"/>
                </a:solidFill>
              </a:rPr>
              <a:t>Processed </a:t>
            </a:r>
            <a:r>
              <a:rPr lang="en-US" sz="9600" b="1" dirty="0">
                <a:solidFill>
                  <a:srgbClr val="194A6B"/>
                </a:solidFill>
              </a:rPr>
              <a:t>7,341</a:t>
            </a:r>
            <a:r>
              <a:rPr lang="en-US" sz="9600" dirty="0">
                <a:solidFill>
                  <a:srgbClr val="194A6B"/>
                </a:solidFill>
              </a:rPr>
              <a:t> transactions totaling more than </a:t>
            </a:r>
            <a:r>
              <a:rPr lang="en-US" sz="9600" b="1" dirty="0">
                <a:solidFill>
                  <a:srgbClr val="194A6B"/>
                </a:solidFill>
              </a:rPr>
              <a:t>$1,500,000,000</a:t>
            </a:r>
          </a:p>
          <a:p>
            <a:pPr marL="25400" indent="0">
              <a:lnSpc>
                <a:spcPct val="120000"/>
              </a:lnSpc>
              <a:buNone/>
            </a:pPr>
            <a:endParaRPr lang="en-US" sz="9600" dirty="0"/>
          </a:p>
          <a:p>
            <a:pPr>
              <a:lnSpc>
                <a:spcPct val="120000"/>
              </a:lnSpc>
            </a:pPr>
            <a:endParaRPr lang="en-US" sz="9600" dirty="0"/>
          </a:p>
          <a:p>
            <a:pPr marL="25400" indent="0">
              <a:buNone/>
            </a:pPr>
            <a:endParaRPr lang="en-US" sz="9600" dirty="0">
              <a:solidFill>
                <a:schemeClr val="accent1">
                  <a:lumMod val="50000"/>
                </a:schemeClr>
              </a:solidFill>
            </a:endParaRPr>
          </a:p>
          <a:p>
            <a:pPr marL="25400" indent="0">
              <a:buNone/>
            </a:pPr>
            <a:endParaRPr lang="en-US" sz="800" dirty="0">
              <a:solidFill>
                <a:srgbClr val="194A6B"/>
              </a:solidFill>
            </a:endParaRPr>
          </a:p>
        </p:txBody>
      </p:sp>
      <p:pic>
        <p:nvPicPr>
          <p:cNvPr id="6" name="Graphic 5" descr="Lunch Box with solid fill">
            <a:extLst>
              <a:ext uri="{FF2B5EF4-FFF2-40B4-BE49-F238E27FC236}">
                <a16:creationId xmlns:a16="http://schemas.microsoft.com/office/drawing/2014/main" id="{23BD99D9-1654-2A7D-3CEF-CCD3F442F60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66879F39-78A4-8274-649D-F9015466D9B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3C3AC942-9187-7E9A-C4FD-23C46C5F5F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FB5CDBB5-512A-740C-45A6-9B35B6D12B5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B4A536A9-8E05-DA66-85E2-8C8896B332D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0A8FDED8-A05A-3782-1745-5A715C1CC96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0677C292-8D40-93CD-7FDF-047B7760386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F8658448-542D-CA92-AFF7-B17BCA27D00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56CD7146-BEB3-285D-ABBA-E238ACE44A4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3091" y="5422876"/>
            <a:ext cx="537419" cy="537419"/>
          </a:xfrm>
          <a:prstGeom prst="rect">
            <a:avLst/>
          </a:prstGeom>
        </p:spPr>
      </p:pic>
      <p:pic>
        <p:nvPicPr>
          <p:cNvPr id="15" name="Graphic 14" descr="Graduation cap with solid fill">
            <a:extLst>
              <a:ext uri="{FF2B5EF4-FFF2-40B4-BE49-F238E27FC236}">
                <a16:creationId xmlns:a16="http://schemas.microsoft.com/office/drawing/2014/main" id="{A13125A1-AB82-C774-CFB6-BF9E767D44D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07765" y="5885929"/>
            <a:ext cx="525000" cy="525000"/>
          </a:xfrm>
          <a:prstGeom prst="rect">
            <a:avLst/>
          </a:prstGeom>
        </p:spPr>
      </p:pic>
      <p:pic>
        <p:nvPicPr>
          <p:cNvPr id="17" name="Graphic 16" descr="Palette with solid fill">
            <a:extLst>
              <a:ext uri="{FF2B5EF4-FFF2-40B4-BE49-F238E27FC236}">
                <a16:creationId xmlns:a16="http://schemas.microsoft.com/office/drawing/2014/main" id="{9F771485-7115-E659-FD0A-397041B52A7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30215" y="-13730"/>
            <a:ext cx="470259" cy="470259"/>
          </a:xfrm>
          <a:prstGeom prst="rect">
            <a:avLst/>
          </a:prstGeom>
        </p:spPr>
      </p:pic>
      <p:pic>
        <p:nvPicPr>
          <p:cNvPr id="18" name="Graphic 17" descr="Group brainstorm with solid fill">
            <a:extLst>
              <a:ext uri="{FF2B5EF4-FFF2-40B4-BE49-F238E27FC236}">
                <a16:creationId xmlns:a16="http://schemas.microsoft.com/office/drawing/2014/main" id="{ADAEAC1B-EC63-3505-9CFE-20FEAE7454B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15081" y="379331"/>
            <a:ext cx="547587" cy="547587"/>
          </a:xfrm>
          <a:prstGeom prst="rect">
            <a:avLst/>
          </a:prstGeom>
        </p:spPr>
      </p:pic>
      <p:pic>
        <p:nvPicPr>
          <p:cNvPr id="19" name="Graphic 18" descr="Handshake with solid fill">
            <a:extLst>
              <a:ext uri="{FF2B5EF4-FFF2-40B4-BE49-F238E27FC236}">
                <a16:creationId xmlns:a16="http://schemas.microsoft.com/office/drawing/2014/main" id="{B6657697-7156-437C-FA9E-F3087CD7565D}"/>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53480" y="180116"/>
            <a:ext cx="634831" cy="634831"/>
          </a:xfrm>
          <a:prstGeom prst="rect">
            <a:avLst/>
          </a:prstGeom>
        </p:spPr>
      </p:pic>
    </p:spTree>
    <p:extLst>
      <p:ext uri="{BB962C8B-B14F-4D97-AF65-F5344CB8AC3E}">
        <p14:creationId xmlns:p14="http://schemas.microsoft.com/office/powerpoint/2010/main" val="178338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422C4-1642-8BE3-4436-8DC66AE5DA7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511CBBF-0795-2F46-F7D6-CC7209827DA3}"/>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0F33F6A-1274-84E9-7382-0B4F8D3FB0BA}"/>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014C440E-5E85-8202-526D-A0AC6CC623E5}"/>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446FA2E0-3D10-7ADE-2E3A-A60834659F38}"/>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State Board of Education Was Busy Too</a:t>
            </a:r>
          </a:p>
        </p:txBody>
      </p:sp>
      <p:sp>
        <p:nvSpPr>
          <p:cNvPr id="34" name="Oval 33">
            <a:extLst>
              <a:ext uri="{FF2B5EF4-FFF2-40B4-BE49-F238E27FC236}">
                <a16:creationId xmlns:a16="http://schemas.microsoft.com/office/drawing/2014/main" id="{F6C9E485-818E-2CB0-0031-880EE1D134F4}"/>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D30561A0-BE01-C9BD-832F-3AFF2F3230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44</a:t>
            </a:fld>
            <a:endParaRPr lang="en-US" dirty="0">
              <a:solidFill>
                <a:schemeClr val="bg1"/>
              </a:solidFill>
            </a:endParaRPr>
          </a:p>
        </p:txBody>
      </p:sp>
      <p:sp>
        <p:nvSpPr>
          <p:cNvPr id="5" name="Text Placeholder 2">
            <a:extLst>
              <a:ext uri="{FF2B5EF4-FFF2-40B4-BE49-F238E27FC236}">
                <a16:creationId xmlns:a16="http://schemas.microsoft.com/office/drawing/2014/main" id="{9F8FE15E-5B77-A692-A5C4-7C66F4913BD0}"/>
              </a:ext>
            </a:extLst>
          </p:cNvPr>
          <p:cNvSpPr txBox="1">
            <a:spLocks/>
          </p:cNvSpPr>
          <p:nvPr/>
        </p:nvSpPr>
        <p:spPr>
          <a:xfrm>
            <a:off x="1428109" y="1863225"/>
            <a:ext cx="10704562" cy="488490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7</a:t>
            </a:r>
            <a:r>
              <a:rPr lang="en-US" sz="2500" dirty="0">
                <a:solidFill>
                  <a:srgbClr val="194A6B"/>
                </a:solidFill>
              </a:rPr>
              <a:t> board members</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1</a:t>
            </a:r>
            <a:r>
              <a:rPr lang="en-US" sz="2500" dirty="0">
                <a:solidFill>
                  <a:srgbClr val="194A6B"/>
                </a:solidFill>
              </a:rPr>
              <a:t> student advisor </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1</a:t>
            </a:r>
            <a:r>
              <a:rPr lang="en-US" sz="2500" dirty="0">
                <a:solidFill>
                  <a:srgbClr val="194A6B"/>
                </a:solidFill>
              </a:rPr>
              <a:t> military advisor</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5</a:t>
            </a:r>
            <a:r>
              <a:rPr lang="en-US" sz="2500" dirty="0">
                <a:solidFill>
                  <a:srgbClr val="194A6B"/>
                </a:solidFill>
              </a:rPr>
              <a:t> SBOE committees</a:t>
            </a:r>
          </a:p>
          <a:p>
            <a:pPr marL="57150" indent="-57150">
              <a:lnSpc>
                <a:spcPct val="100000"/>
              </a:lnSpc>
              <a:spcBef>
                <a:spcPts val="600"/>
              </a:spcBef>
              <a:buClr>
                <a:srgbClr val="194A6B"/>
              </a:buClr>
              <a:buSzPct val="100000"/>
              <a:buNone/>
            </a:pPr>
            <a:br>
              <a:rPr lang="en-US" sz="2500" dirty="0">
                <a:solidFill>
                  <a:srgbClr val="194A6B"/>
                </a:solidFill>
              </a:rPr>
            </a:br>
            <a:r>
              <a:rPr lang="en-US" sz="2500" b="1" dirty="0">
                <a:solidFill>
                  <a:srgbClr val="194A6B"/>
                </a:solidFill>
              </a:rPr>
              <a:t>The work:</a:t>
            </a:r>
            <a:endParaRPr lang="en-US" sz="2500" dirty="0">
              <a:solidFill>
                <a:srgbClr val="194A6B"/>
              </a:solidFill>
            </a:endParaRP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6</a:t>
            </a:r>
            <a:r>
              <a:rPr lang="en-US" sz="2500" dirty="0">
                <a:solidFill>
                  <a:srgbClr val="194A6B"/>
                </a:solidFill>
              </a:rPr>
              <a:t> board meetings</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51</a:t>
            </a:r>
            <a:r>
              <a:rPr lang="en-US" sz="2500" dirty="0">
                <a:solidFill>
                  <a:srgbClr val="194A6B"/>
                </a:solidFill>
              </a:rPr>
              <a:t> hours of meeting time</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7</a:t>
            </a:r>
            <a:r>
              <a:rPr lang="en-US" sz="2500" dirty="0">
                <a:solidFill>
                  <a:srgbClr val="194A6B"/>
                </a:solidFill>
              </a:rPr>
              <a:t> confirmation hearings</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8 </a:t>
            </a:r>
            <a:r>
              <a:rPr lang="en-US" sz="2500" dirty="0">
                <a:solidFill>
                  <a:srgbClr val="194A6B"/>
                </a:solidFill>
              </a:rPr>
              <a:t>regulations</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2 </a:t>
            </a:r>
            <a:r>
              <a:rPr lang="en-US" sz="2500" dirty="0">
                <a:solidFill>
                  <a:srgbClr val="194A6B"/>
                </a:solidFill>
              </a:rPr>
              <a:t>resolutions</a:t>
            </a:r>
          </a:p>
          <a:p>
            <a:pPr marL="628650" lvl="1" indent="-166688">
              <a:lnSpc>
                <a:spcPct val="100000"/>
              </a:lnSpc>
              <a:spcBef>
                <a:spcPts val="600"/>
              </a:spcBef>
              <a:buClr>
                <a:srgbClr val="194A6B"/>
              </a:buClr>
              <a:buSzPct val="100000"/>
              <a:buFont typeface="Arial" panose="020B0604020202020204" pitchFamily="34" charset="0"/>
              <a:buChar char="•"/>
            </a:pPr>
            <a:r>
              <a:rPr lang="en-US" sz="2500" b="1" dirty="0">
                <a:solidFill>
                  <a:srgbClr val="194A6B"/>
                </a:solidFill>
              </a:rPr>
              <a:t>9</a:t>
            </a:r>
            <a:r>
              <a:rPr lang="en-US" sz="2500" dirty="0">
                <a:solidFill>
                  <a:srgbClr val="194A6B"/>
                </a:solidFill>
              </a:rPr>
              <a:t> subcommittee meetings</a:t>
            </a:r>
          </a:p>
          <a:p>
            <a:pPr marL="517525" indent="-176213">
              <a:buClr>
                <a:srgbClr val="194A6B"/>
              </a:buClr>
              <a:buSzPct val="100000"/>
              <a:buFont typeface="Arial" panose="020B0604020202020204" pitchFamily="34" charset="0"/>
              <a:buChar char="•"/>
            </a:pPr>
            <a:endParaRPr lang="en-US" sz="2500" dirty="0">
              <a:solidFill>
                <a:srgbClr val="194A6B"/>
              </a:solidFill>
            </a:endParaRPr>
          </a:p>
        </p:txBody>
      </p:sp>
      <p:pic>
        <p:nvPicPr>
          <p:cNvPr id="6" name="Graphic 5" descr="Lunch Box with solid fill">
            <a:extLst>
              <a:ext uri="{FF2B5EF4-FFF2-40B4-BE49-F238E27FC236}">
                <a16:creationId xmlns:a16="http://schemas.microsoft.com/office/drawing/2014/main" id="{B27D906A-A6CE-09CB-A3D9-0A161E703D5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7388" y="1412375"/>
            <a:ext cx="450850" cy="450850"/>
          </a:xfrm>
          <a:prstGeom prst="rect">
            <a:avLst/>
          </a:prstGeom>
        </p:spPr>
      </p:pic>
      <p:pic>
        <p:nvPicPr>
          <p:cNvPr id="3" name="Graphic 2" descr="Box trolley with solid fill">
            <a:extLst>
              <a:ext uri="{FF2B5EF4-FFF2-40B4-BE49-F238E27FC236}">
                <a16:creationId xmlns:a16="http://schemas.microsoft.com/office/drawing/2014/main" id="{26653F43-E07C-B602-C3C2-F719B58FC4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188B83FD-1F8C-D6B5-C94D-8E80ABB648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AFDADAC7-46CD-F8AD-1FD9-56E61D25608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656079E5-2C8D-03E7-20FD-A1F1C4A0FE3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E1DC8E18-9B16-014E-2E17-A5CE93DBFC1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5283BBFC-26A2-9906-88C3-9479B872624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00BC1C39-2575-BD64-B1ED-D63F03855A1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6044B20A-B157-9023-AB5E-6D60AD4805A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3091" y="5422876"/>
            <a:ext cx="537419" cy="537419"/>
          </a:xfrm>
          <a:prstGeom prst="rect">
            <a:avLst/>
          </a:prstGeom>
        </p:spPr>
      </p:pic>
      <p:pic>
        <p:nvPicPr>
          <p:cNvPr id="15" name="Graphic 14" descr="Graduation cap with solid fill">
            <a:extLst>
              <a:ext uri="{FF2B5EF4-FFF2-40B4-BE49-F238E27FC236}">
                <a16:creationId xmlns:a16="http://schemas.microsoft.com/office/drawing/2014/main" id="{E521B06E-D078-FBF6-BDB8-4EC5A42A958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07765" y="5885929"/>
            <a:ext cx="525000" cy="525000"/>
          </a:xfrm>
          <a:prstGeom prst="rect">
            <a:avLst/>
          </a:prstGeom>
        </p:spPr>
      </p:pic>
      <p:pic>
        <p:nvPicPr>
          <p:cNvPr id="17" name="Graphic 16" descr="Palette with solid fill">
            <a:extLst>
              <a:ext uri="{FF2B5EF4-FFF2-40B4-BE49-F238E27FC236}">
                <a16:creationId xmlns:a16="http://schemas.microsoft.com/office/drawing/2014/main" id="{A28CDBB4-E972-45B8-E0AE-2728ABE7E3C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30215" y="-13730"/>
            <a:ext cx="470259" cy="470259"/>
          </a:xfrm>
          <a:prstGeom prst="rect">
            <a:avLst/>
          </a:prstGeom>
        </p:spPr>
      </p:pic>
      <p:pic>
        <p:nvPicPr>
          <p:cNvPr id="18" name="Graphic 17" descr="Group brainstorm with solid fill">
            <a:extLst>
              <a:ext uri="{FF2B5EF4-FFF2-40B4-BE49-F238E27FC236}">
                <a16:creationId xmlns:a16="http://schemas.microsoft.com/office/drawing/2014/main" id="{895C9DD6-EEF3-C8BC-76A1-E6C63AEE33F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15081" y="379331"/>
            <a:ext cx="547587" cy="547587"/>
          </a:xfrm>
          <a:prstGeom prst="rect">
            <a:avLst/>
          </a:prstGeom>
        </p:spPr>
      </p:pic>
      <p:pic>
        <p:nvPicPr>
          <p:cNvPr id="19" name="Graphic 18" descr="Handshake with solid fill">
            <a:extLst>
              <a:ext uri="{FF2B5EF4-FFF2-40B4-BE49-F238E27FC236}">
                <a16:creationId xmlns:a16="http://schemas.microsoft.com/office/drawing/2014/main" id="{B30E80EB-6A44-4D84-9815-9521FC4E8A3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24810" y="868853"/>
            <a:ext cx="550281" cy="550281"/>
          </a:xfrm>
          <a:prstGeom prst="rect">
            <a:avLst/>
          </a:prstGeom>
        </p:spPr>
      </p:pic>
      <p:pic>
        <p:nvPicPr>
          <p:cNvPr id="23" name="Graphic 22" descr="Meeting with solid fill">
            <a:extLst>
              <a:ext uri="{FF2B5EF4-FFF2-40B4-BE49-F238E27FC236}">
                <a16:creationId xmlns:a16="http://schemas.microsoft.com/office/drawing/2014/main" id="{6EDFE7E7-3E09-E245-0780-7A044E685188}"/>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66596" y="130503"/>
            <a:ext cx="593448" cy="593448"/>
          </a:xfrm>
          <a:prstGeom prst="rect">
            <a:avLst/>
          </a:prstGeom>
        </p:spPr>
      </p:pic>
    </p:spTree>
    <p:extLst>
      <p:ext uri="{BB962C8B-B14F-4D97-AF65-F5344CB8AC3E}">
        <p14:creationId xmlns:p14="http://schemas.microsoft.com/office/powerpoint/2010/main" val="819230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0490-6701-7E03-73A6-1FC96A80BB4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6C6AEB1-8A4F-11DF-B56B-4E8CDCBB22BD}"/>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7D08293-2462-09D0-4C95-7BF4EB6DDBA9}"/>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359D973C-A2BB-36CE-C78E-DD71EF77E6CC}"/>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B21A6BF0-391F-E40C-92E3-306DD9552DFB}"/>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ACDC440-ABBA-5F36-25FC-E12ED64C64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45</a:t>
            </a:fld>
            <a:endParaRPr lang="en-US" dirty="0">
              <a:solidFill>
                <a:schemeClr val="bg1"/>
              </a:solidFill>
            </a:endParaRPr>
          </a:p>
        </p:txBody>
      </p:sp>
      <p:sp>
        <p:nvSpPr>
          <p:cNvPr id="5" name="Text Placeholder 2">
            <a:extLst>
              <a:ext uri="{FF2B5EF4-FFF2-40B4-BE49-F238E27FC236}">
                <a16:creationId xmlns:a16="http://schemas.microsoft.com/office/drawing/2014/main" id="{403CB2E4-4B6E-F234-B5D1-A19D2DEE57EB}"/>
              </a:ext>
            </a:extLst>
          </p:cNvPr>
          <p:cNvSpPr txBox="1">
            <a:spLocks/>
          </p:cNvSpPr>
          <p:nvPr/>
        </p:nvSpPr>
        <p:spPr>
          <a:xfrm>
            <a:off x="1473650" y="1143993"/>
            <a:ext cx="9456201" cy="4884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25400">
              <a:lnSpc>
                <a:spcPct val="100000"/>
              </a:lnSpc>
              <a:buNone/>
            </a:pPr>
            <a:r>
              <a:rPr lang="en-US" sz="2500" dirty="0">
                <a:solidFill>
                  <a:srgbClr val="194A6B"/>
                </a:solidFill>
              </a:rPr>
              <a:t>The State Board of Education’s leadership impacts students, families, educators, and communities every day — from supporting schools, libraries, museums, and student transportation, to advancing nutrition programs, educational technology, teacher preparation, scholarships, and school facilities. </a:t>
            </a:r>
          </a:p>
          <a:p>
            <a:pPr marL="0" indent="25400">
              <a:lnSpc>
                <a:spcPct val="100000"/>
              </a:lnSpc>
              <a:buNone/>
            </a:pPr>
            <a:endParaRPr lang="en-US" sz="1400" dirty="0">
              <a:solidFill>
                <a:srgbClr val="194A6B"/>
              </a:solidFill>
            </a:endParaRPr>
          </a:p>
          <a:p>
            <a:pPr marL="0" indent="25400">
              <a:lnSpc>
                <a:spcPct val="100000"/>
              </a:lnSpc>
              <a:buNone/>
            </a:pPr>
            <a:r>
              <a:rPr lang="en-US" sz="2500" dirty="0">
                <a:solidFill>
                  <a:srgbClr val="194A6B"/>
                </a:solidFill>
              </a:rPr>
              <a:t>Your commitment to educational excellence and student success continues to make a lasting difference across Alaska. Thank you </a:t>
            </a:r>
            <a:br>
              <a:rPr lang="en-US" sz="2500" dirty="0">
                <a:solidFill>
                  <a:srgbClr val="194A6B"/>
                </a:solidFill>
              </a:rPr>
            </a:br>
            <a:r>
              <a:rPr lang="en-US" sz="2500" dirty="0">
                <a:solidFill>
                  <a:srgbClr val="194A6B"/>
                </a:solidFill>
              </a:rPr>
              <a:t>for your leadership and for another great year!</a:t>
            </a:r>
            <a:br>
              <a:rPr lang="en-US" sz="2500" b="1" dirty="0">
                <a:solidFill>
                  <a:schemeClr val="accent1">
                    <a:lumMod val="75000"/>
                  </a:schemeClr>
                </a:solidFill>
              </a:rPr>
            </a:br>
            <a:endParaRPr lang="en-US" sz="2500" dirty="0">
              <a:solidFill>
                <a:schemeClr val="accent1">
                  <a:lumMod val="75000"/>
                </a:schemeClr>
              </a:solidFill>
            </a:endParaRPr>
          </a:p>
        </p:txBody>
      </p:sp>
      <p:pic>
        <p:nvPicPr>
          <p:cNvPr id="3" name="Graphic 2" descr="Box trolley with solid fill">
            <a:extLst>
              <a:ext uri="{FF2B5EF4-FFF2-40B4-BE49-F238E27FC236}">
                <a16:creationId xmlns:a16="http://schemas.microsoft.com/office/drawing/2014/main" id="{D1806153-9725-7474-6526-B8E75B7B8B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3835" y="1884442"/>
            <a:ext cx="537418" cy="537418"/>
          </a:xfrm>
          <a:prstGeom prst="rect">
            <a:avLst/>
          </a:prstGeom>
        </p:spPr>
      </p:pic>
      <p:pic>
        <p:nvPicPr>
          <p:cNvPr id="4" name="Graphic 3" descr="Apple with solid fill">
            <a:extLst>
              <a:ext uri="{FF2B5EF4-FFF2-40B4-BE49-F238E27FC236}">
                <a16:creationId xmlns:a16="http://schemas.microsoft.com/office/drawing/2014/main" id="{95212881-D7B2-1744-BF6F-2338304A44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280D0DA6-6851-03F3-BBC3-FD824A76DCF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2FD0AEEA-1796-3D52-EC77-5B8F2DB8D83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E273A0AD-CA38-DCD7-71BE-4A53AC02FA1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2DA8D554-7412-569C-48A2-9F425479068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0AFD09E3-E482-C2B2-5198-CDB85C02A81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E2CE0BFD-B736-4495-E95E-893AEC392EF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3091" y="5422876"/>
            <a:ext cx="537419" cy="537419"/>
          </a:xfrm>
          <a:prstGeom prst="rect">
            <a:avLst/>
          </a:prstGeom>
        </p:spPr>
      </p:pic>
      <p:pic>
        <p:nvPicPr>
          <p:cNvPr id="15" name="Graphic 14" descr="Graduation cap with solid fill">
            <a:extLst>
              <a:ext uri="{FF2B5EF4-FFF2-40B4-BE49-F238E27FC236}">
                <a16:creationId xmlns:a16="http://schemas.microsoft.com/office/drawing/2014/main" id="{803DE018-DD4F-46D5-E6DB-7249D366BA7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07765" y="5885929"/>
            <a:ext cx="525000" cy="525000"/>
          </a:xfrm>
          <a:prstGeom prst="rect">
            <a:avLst/>
          </a:prstGeom>
        </p:spPr>
      </p:pic>
      <p:pic>
        <p:nvPicPr>
          <p:cNvPr id="17" name="Graphic 16" descr="Palette with solid fill">
            <a:extLst>
              <a:ext uri="{FF2B5EF4-FFF2-40B4-BE49-F238E27FC236}">
                <a16:creationId xmlns:a16="http://schemas.microsoft.com/office/drawing/2014/main" id="{0458DA42-E26A-E2E7-1F7D-683DE81B125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30215" y="-13730"/>
            <a:ext cx="470259" cy="470259"/>
          </a:xfrm>
          <a:prstGeom prst="rect">
            <a:avLst/>
          </a:prstGeom>
        </p:spPr>
      </p:pic>
      <p:pic>
        <p:nvPicPr>
          <p:cNvPr id="18" name="Graphic 17" descr="Group brainstorm with solid fill">
            <a:extLst>
              <a:ext uri="{FF2B5EF4-FFF2-40B4-BE49-F238E27FC236}">
                <a16:creationId xmlns:a16="http://schemas.microsoft.com/office/drawing/2014/main" id="{199DCDEA-F6D0-D616-A7A3-C70963A4532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15081" y="379331"/>
            <a:ext cx="547587" cy="547587"/>
          </a:xfrm>
          <a:prstGeom prst="rect">
            <a:avLst/>
          </a:prstGeom>
        </p:spPr>
      </p:pic>
      <p:pic>
        <p:nvPicPr>
          <p:cNvPr id="19" name="Graphic 18" descr="Handshake with solid fill">
            <a:extLst>
              <a:ext uri="{FF2B5EF4-FFF2-40B4-BE49-F238E27FC236}">
                <a16:creationId xmlns:a16="http://schemas.microsoft.com/office/drawing/2014/main" id="{CF6F3C01-DCA5-BF34-BE44-4D5B0C9D70DD}"/>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24810" y="868853"/>
            <a:ext cx="550281" cy="550281"/>
          </a:xfrm>
          <a:prstGeom prst="rect">
            <a:avLst/>
          </a:prstGeom>
        </p:spPr>
      </p:pic>
      <p:pic>
        <p:nvPicPr>
          <p:cNvPr id="23" name="Graphic 22" descr="Meeting with solid fill">
            <a:extLst>
              <a:ext uri="{FF2B5EF4-FFF2-40B4-BE49-F238E27FC236}">
                <a16:creationId xmlns:a16="http://schemas.microsoft.com/office/drawing/2014/main" id="{0F10F194-DE9F-C22C-8B18-5DFDA30E884F}"/>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27973" y="1330210"/>
            <a:ext cx="554676" cy="554676"/>
          </a:xfrm>
          <a:prstGeom prst="rect">
            <a:avLst/>
          </a:prstGeom>
        </p:spPr>
      </p:pic>
      <p:pic>
        <p:nvPicPr>
          <p:cNvPr id="21" name="Graphic 20" descr="Comment Heart with solid fill">
            <a:extLst>
              <a:ext uri="{FF2B5EF4-FFF2-40B4-BE49-F238E27FC236}">
                <a16:creationId xmlns:a16="http://schemas.microsoft.com/office/drawing/2014/main" id="{BBFABE72-EBDA-9FC1-A141-CE4888FE1EE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59561" y="191701"/>
            <a:ext cx="593448" cy="593448"/>
          </a:xfrm>
          <a:prstGeom prst="rect">
            <a:avLst/>
          </a:prstGeom>
        </p:spPr>
      </p:pic>
    </p:spTree>
    <p:extLst>
      <p:ext uri="{BB962C8B-B14F-4D97-AF65-F5344CB8AC3E}">
        <p14:creationId xmlns:p14="http://schemas.microsoft.com/office/powerpoint/2010/main" val="3571614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BC7D9-92C9-B4C7-9CED-1310635702F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296971E-3E2E-1271-0DC1-0B488712A4E4}"/>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A675802-5C49-6753-9FD3-066691500876}"/>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1CAF355-8CE5-D94A-3F5C-F51B510BFD93}"/>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705EEA57-03B2-AAE5-8304-81167B3C64AE}"/>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FA0BECB0-5204-990B-70C8-615D04D0DD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46</a:t>
            </a:fld>
            <a:endParaRPr lang="en-US" dirty="0">
              <a:solidFill>
                <a:schemeClr val="bg1"/>
              </a:solidFill>
            </a:endParaRPr>
          </a:p>
        </p:txBody>
      </p:sp>
      <p:pic>
        <p:nvPicPr>
          <p:cNvPr id="4" name="Graphic 3" descr="Apple with solid fill">
            <a:extLst>
              <a:ext uri="{FF2B5EF4-FFF2-40B4-BE49-F238E27FC236}">
                <a16:creationId xmlns:a16="http://schemas.microsoft.com/office/drawing/2014/main" id="{EBCDE24D-8489-2BE2-D1B2-8522979ED3A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23362" y="2409129"/>
            <a:ext cx="460538" cy="460538"/>
          </a:xfrm>
          <a:prstGeom prst="rect">
            <a:avLst/>
          </a:prstGeom>
        </p:spPr>
      </p:pic>
      <p:pic>
        <p:nvPicPr>
          <p:cNvPr id="12" name="Graphic 11" descr="Fruit bowl with solid fill">
            <a:extLst>
              <a:ext uri="{FF2B5EF4-FFF2-40B4-BE49-F238E27FC236}">
                <a16:creationId xmlns:a16="http://schemas.microsoft.com/office/drawing/2014/main" id="{A75D9550-74B3-F8D9-22CE-D860D7EFB7F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7637" y="2923435"/>
            <a:ext cx="415621" cy="415621"/>
          </a:xfrm>
          <a:prstGeom prst="rect">
            <a:avLst/>
          </a:prstGeom>
        </p:spPr>
      </p:pic>
      <p:pic>
        <p:nvPicPr>
          <p:cNvPr id="8" name="Graphic 7" descr="Gavel with solid fill">
            <a:extLst>
              <a:ext uri="{FF2B5EF4-FFF2-40B4-BE49-F238E27FC236}">
                <a16:creationId xmlns:a16="http://schemas.microsoft.com/office/drawing/2014/main" id="{A83AF4AD-2DD1-1AA0-6293-D4CCD27BCC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0382" y="3439044"/>
            <a:ext cx="480466" cy="480466"/>
          </a:xfrm>
          <a:prstGeom prst="rect">
            <a:avLst/>
          </a:prstGeom>
        </p:spPr>
      </p:pic>
      <p:pic>
        <p:nvPicPr>
          <p:cNvPr id="7" name="Graphic 6" descr="Shield Tick with solid fill">
            <a:extLst>
              <a:ext uri="{FF2B5EF4-FFF2-40B4-BE49-F238E27FC236}">
                <a16:creationId xmlns:a16="http://schemas.microsoft.com/office/drawing/2014/main" id="{90B46602-BA7A-D570-0054-21C9B60DAAA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2151" y="3941967"/>
            <a:ext cx="532779" cy="532779"/>
          </a:xfrm>
          <a:prstGeom prst="rect">
            <a:avLst/>
          </a:prstGeom>
        </p:spPr>
      </p:pic>
      <p:pic>
        <p:nvPicPr>
          <p:cNvPr id="14" name="Graphic 13" descr="Books on shelf with solid fill">
            <a:extLst>
              <a:ext uri="{FF2B5EF4-FFF2-40B4-BE49-F238E27FC236}">
                <a16:creationId xmlns:a16="http://schemas.microsoft.com/office/drawing/2014/main" id="{E8869945-2980-AFBA-F7F9-5E149CABDEC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0925" y="4459391"/>
            <a:ext cx="519549" cy="519549"/>
          </a:xfrm>
          <a:prstGeom prst="rect">
            <a:avLst/>
          </a:prstGeom>
        </p:spPr>
      </p:pic>
      <p:pic>
        <p:nvPicPr>
          <p:cNvPr id="11" name="Graphic 10" descr="Upload with solid fill">
            <a:extLst>
              <a:ext uri="{FF2B5EF4-FFF2-40B4-BE49-F238E27FC236}">
                <a16:creationId xmlns:a16="http://schemas.microsoft.com/office/drawing/2014/main" id="{80504D75-FEA7-1E9B-CC41-121B5926E2B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2575" y="4949444"/>
            <a:ext cx="522084" cy="522084"/>
          </a:xfrm>
          <a:prstGeom prst="rect">
            <a:avLst/>
          </a:prstGeom>
        </p:spPr>
      </p:pic>
      <p:pic>
        <p:nvPicPr>
          <p:cNvPr id="16" name="Graphic 15" descr="Roped Off with solid fill">
            <a:extLst>
              <a:ext uri="{FF2B5EF4-FFF2-40B4-BE49-F238E27FC236}">
                <a16:creationId xmlns:a16="http://schemas.microsoft.com/office/drawing/2014/main" id="{C4557D5E-BB32-F43F-5BA7-A5C83E0F2AF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3091" y="5422876"/>
            <a:ext cx="537419" cy="537419"/>
          </a:xfrm>
          <a:prstGeom prst="rect">
            <a:avLst/>
          </a:prstGeom>
        </p:spPr>
      </p:pic>
      <p:pic>
        <p:nvPicPr>
          <p:cNvPr id="15" name="Graphic 14" descr="Graduation cap with solid fill">
            <a:extLst>
              <a:ext uri="{FF2B5EF4-FFF2-40B4-BE49-F238E27FC236}">
                <a16:creationId xmlns:a16="http://schemas.microsoft.com/office/drawing/2014/main" id="{095BC1EF-52D6-7341-87EB-117B3271B38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07765" y="5885929"/>
            <a:ext cx="525000" cy="525000"/>
          </a:xfrm>
          <a:prstGeom prst="rect">
            <a:avLst/>
          </a:prstGeom>
        </p:spPr>
      </p:pic>
      <p:pic>
        <p:nvPicPr>
          <p:cNvPr id="17" name="Graphic 16" descr="Palette with solid fill">
            <a:extLst>
              <a:ext uri="{FF2B5EF4-FFF2-40B4-BE49-F238E27FC236}">
                <a16:creationId xmlns:a16="http://schemas.microsoft.com/office/drawing/2014/main" id="{411C15D9-8579-E18A-C232-FF398F7EE44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30215" y="-13730"/>
            <a:ext cx="470259" cy="470259"/>
          </a:xfrm>
          <a:prstGeom prst="rect">
            <a:avLst/>
          </a:prstGeom>
        </p:spPr>
      </p:pic>
      <p:pic>
        <p:nvPicPr>
          <p:cNvPr id="18" name="Graphic 17" descr="Group brainstorm with solid fill">
            <a:extLst>
              <a:ext uri="{FF2B5EF4-FFF2-40B4-BE49-F238E27FC236}">
                <a16:creationId xmlns:a16="http://schemas.microsoft.com/office/drawing/2014/main" id="{83D7B0C9-BC1F-919C-E8A9-3DCA7956932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15081" y="379331"/>
            <a:ext cx="547587" cy="547587"/>
          </a:xfrm>
          <a:prstGeom prst="rect">
            <a:avLst/>
          </a:prstGeom>
        </p:spPr>
      </p:pic>
      <p:pic>
        <p:nvPicPr>
          <p:cNvPr id="19" name="Graphic 18" descr="Handshake with solid fill">
            <a:extLst>
              <a:ext uri="{FF2B5EF4-FFF2-40B4-BE49-F238E27FC236}">
                <a16:creationId xmlns:a16="http://schemas.microsoft.com/office/drawing/2014/main" id="{86F536B1-A0AB-4F3A-65C0-08527546A19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24810" y="868853"/>
            <a:ext cx="550281" cy="550281"/>
          </a:xfrm>
          <a:prstGeom prst="rect">
            <a:avLst/>
          </a:prstGeom>
        </p:spPr>
      </p:pic>
      <p:pic>
        <p:nvPicPr>
          <p:cNvPr id="23" name="Graphic 22" descr="Meeting with solid fill">
            <a:extLst>
              <a:ext uri="{FF2B5EF4-FFF2-40B4-BE49-F238E27FC236}">
                <a16:creationId xmlns:a16="http://schemas.microsoft.com/office/drawing/2014/main" id="{C105A1C2-0456-76C1-EFDC-EE84BA6D8BE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27973" y="1330210"/>
            <a:ext cx="554676" cy="554676"/>
          </a:xfrm>
          <a:prstGeom prst="rect">
            <a:avLst/>
          </a:prstGeom>
        </p:spPr>
      </p:pic>
      <p:pic>
        <p:nvPicPr>
          <p:cNvPr id="21" name="Graphic 20" descr="Comment Heart with solid fill">
            <a:extLst>
              <a:ext uri="{FF2B5EF4-FFF2-40B4-BE49-F238E27FC236}">
                <a16:creationId xmlns:a16="http://schemas.microsoft.com/office/drawing/2014/main" id="{7AFE518F-2D89-6FF4-A88F-DC6E9E6911C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93412" y="1871582"/>
            <a:ext cx="593448" cy="593448"/>
          </a:xfrm>
          <a:prstGeom prst="rect">
            <a:avLst/>
          </a:prstGeom>
        </p:spPr>
      </p:pic>
      <p:sp>
        <p:nvSpPr>
          <p:cNvPr id="6" name="Google Shape;190;p8">
            <a:extLst>
              <a:ext uri="{FF2B5EF4-FFF2-40B4-BE49-F238E27FC236}">
                <a16:creationId xmlns:a16="http://schemas.microsoft.com/office/drawing/2014/main" id="{D32D3105-F04E-FDAD-7C3F-68B1320E581E}"/>
              </a:ext>
            </a:extLst>
          </p:cNvPr>
          <p:cNvSpPr txBox="1">
            <a:spLocks noGrp="1"/>
          </p:cNvSpPr>
          <p:nvPr>
            <p:ph type="body" idx="1"/>
          </p:nvPr>
        </p:nvSpPr>
        <p:spPr>
          <a:xfrm>
            <a:off x="1653009" y="203268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0"/>
              </a:spcAft>
              <a:buClr>
                <a:schemeClr val="dk1"/>
              </a:buClr>
              <a:buSzPts val="3200"/>
              <a:buNone/>
            </a:pPr>
            <a:r>
              <a:rPr lang="en-US" sz="2500" b="1" dirty="0">
                <a:solidFill>
                  <a:srgbClr val="194A6B"/>
                </a:solidFill>
              </a:rPr>
              <a:t>Find us online: </a:t>
            </a:r>
            <a:endParaRPr lang="en-US" sz="2500" dirty="0">
              <a:solidFill>
                <a:srgbClr val="194A6B"/>
              </a:solidFill>
            </a:endParaRPr>
          </a:p>
          <a:p>
            <a:pPr marL="682625" indent="-174625">
              <a:lnSpc>
                <a:spcPct val="100000"/>
              </a:lnSpc>
              <a:buClr>
                <a:srgbClr val="194A6B"/>
              </a:buClr>
              <a:buSzPct val="100000"/>
            </a:pPr>
            <a:r>
              <a:rPr lang="en-US" sz="2500" dirty="0">
                <a:solidFill>
                  <a:srgbClr val="194A6B"/>
                </a:solidFill>
              </a:rPr>
              <a:t>Our website: </a:t>
            </a:r>
            <a:r>
              <a:rPr lang="en-US" sz="2500" u="sng" dirty="0">
                <a:solidFill>
                  <a:srgbClr val="194A6B"/>
                </a:solidFill>
                <a:hlinkClick r:id="rId15">
                  <a:extLst>
                    <a:ext uri="{A12FA001-AC4F-418D-AE19-62706E023703}">
                      <ahyp:hlinkClr xmlns:ahyp="http://schemas.microsoft.com/office/drawing/2018/hyperlinkcolor" val="tx"/>
                    </a:ext>
                  </a:extLst>
                </a:hlinkClick>
              </a:rPr>
              <a:t>education.alaska.gov</a:t>
            </a:r>
            <a:endParaRPr lang="en-US" sz="2500" dirty="0">
              <a:solidFill>
                <a:srgbClr val="194A6B"/>
              </a:solidFill>
            </a:endParaRPr>
          </a:p>
          <a:p>
            <a:pPr marL="682625" indent="-174625">
              <a:lnSpc>
                <a:spcPct val="100000"/>
              </a:lnSpc>
              <a:buClr>
                <a:srgbClr val="194A6B"/>
              </a:buClr>
              <a:buSzPct val="100000"/>
            </a:pPr>
            <a:r>
              <a:rPr lang="en-US" sz="2500" dirty="0">
                <a:solidFill>
                  <a:srgbClr val="194A6B"/>
                </a:solidFill>
              </a:rPr>
              <a:t>Facebook and Twitter: @AlaskaDEED</a:t>
            </a:r>
          </a:p>
          <a:p>
            <a:pPr marL="0" lvl="0" indent="0" algn="l" rtl="0">
              <a:lnSpc>
                <a:spcPct val="100000"/>
              </a:lnSpc>
              <a:spcAft>
                <a:spcPts val="0"/>
              </a:spcAft>
              <a:buClr>
                <a:schemeClr val="dk1"/>
              </a:buClr>
              <a:buSzPts val="3200"/>
              <a:buNone/>
            </a:pPr>
            <a:r>
              <a:rPr lang="en-US" sz="2500" b="1" dirty="0">
                <a:solidFill>
                  <a:srgbClr val="194A6B"/>
                </a:solidFill>
              </a:rPr>
              <a:t>Give us a call: </a:t>
            </a:r>
            <a:endParaRPr lang="en-US" sz="2500" dirty="0">
              <a:solidFill>
                <a:srgbClr val="194A6B"/>
              </a:solidFill>
            </a:endParaRPr>
          </a:p>
          <a:p>
            <a:pPr marL="682625" indent="-174625">
              <a:lnSpc>
                <a:spcPct val="100000"/>
              </a:lnSpc>
              <a:buClr>
                <a:srgbClr val="194A6B"/>
              </a:buClr>
              <a:buSzPct val="100000"/>
            </a:pPr>
            <a:r>
              <a:rPr lang="en-US" sz="2500" dirty="0">
                <a:solidFill>
                  <a:srgbClr val="194A6B"/>
                </a:solidFill>
              </a:rPr>
              <a:t>Main line: 907 465 2800</a:t>
            </a:r>
          </a:p>
          <a:p>
            <a:pPr marL="682625" indent="-174625">
              <a:lnSpc>
                <a:spcPct val="100000"/>
              </a:lnSpc>
              <a:buClr>
                <a:srgbClr val="194A6B"/>
              </a:buClr>
              <a:buSzPct val="100000"/>
            </a:pPr>
            <a:r>
              <a:rPr lang="en-US" sz="2500" dirty="0">
                <a:solidFill>
                  <a:srgbClr val="194A6B"/>
                </a:solidFill>
              </a:rPr>
              <a:t>Teacher Certification: 907 465 2831</a:t>
            </a:r>
          </a:p>
          <a:p>
            <a:pPr marL="228600" lvl="0" indent="-25400" algn="l" rtl="0">
              <a:lnSpc>
                <a:spcPct val="90000"/>
              </a:lnSpc>
              <a:spcBef>
                <a:spcPts val="1000"/>
              </a:spcBef>
              <a:spcAft>
                <a:spcPts val="0"/>
              </a:spcAft>
              <a:buClr>
                <a:schemeClr val="dk1"/>
              </a:buClr>
              <a:buSzPts val="3200"/>
              <a:buFont typeface="Arial"/>
              <a:buNone/>
            </a:pPr>
            <a:endParaRPr lang="en-US" sz="2500" dirty="0"/>
          </a:p>
          <a:p>
            <a:pPr marL="0" lvl="0" indent="0" algn="l" rtl="0">
              <a:lnSpc>
                <a:spcPct val="90000"/>
              </a:lnSpc>
              <a:spcBef>
                <a:spcPts val="1000"/>
              </a:spcBef>
              <a:spcAft>
                <a:spcPts val="0"/>
              </a:spcAft>
              <a:buClr>
                <a:schemeClr val="dk1"/>
              </a:buClr>
              <a:buSzPts val="3200"/>
              <a:buFont typeface="Arial"/>
              <a:buNone/>
            </a:pPr>
            <a:endParaRPr lang="en-US" sz="2500" dirty="0"/>
          </a:p>
          <a:p>
            <a:pPr marL="228600" lvl="0" indent="-25400" algn="l" rtl="0">
              <a:lnSpc>
                <a:spcPct val="90000"/>
              </a:lnSpc>
              <a:spcBef>
                <a:spcPts val="1000"/>
              </a:spcBef>
              <a:spcAft>
                <a:spcPts val="0"/>
              </a:spcAft>
              <a:buClr>
                <a:schemeClr val="dk1"/>
              </a:buClr>
              <a:buSzPts val="3200"/>
              <a:buFont typeface="Arial"/>
              <a:buNone/>
            </a:pPr>
            <a:endParaRPr sz="2500" dirty="0"/>
          </a:p>
          <a:p>
            <a:pPr marL="0" lvl="0" indent="0" algn="l" rtl="0">
              <a:lnSpc>
                <a:spcPct val="90000"/>
              </a:lnSpc>
              <a:spcBef>
                <a:spcPts val="1000"/>
              </a:spcBef>
              <a:spcAft>
                <a:spcPts val="0"/>
              </a:spcAft>
              <a:buClr>
                <a:schemeClr val="dk1"/>
              </a:buClr>
              <a:buSzPts val="3200"/>
              <a:buFont typeface="Arial"/>
              <a:buNone/>
            </a:pPr>
            <a:endParaRPr sz="2000" dirty="0"/>
          </a:p>
          <a:p>
            <a:pPr marL="228600" lvl="0" indent="-25400" algn="l" rtl="0">
              <a:lnSpc>
                <a:spcPct val="90000"/>
              </a:lnSpc>
              <a:spcBef>
                <a:spcPts val="1000"/>
              </a:spcBef>
              <a:spcAft>
                <a:spcPts val="0"/>
              </a:spcAft>
              <a:buClr>
                <a:schemeClr val="dk1"/>
              </a:buClr>
              <a:buSzPts val="3200"/>
              <a:buFont typeface="Arial"/>
              <a:buNone/>
            </a:pPr>
            <a:endParaRPr sz="2000" dirty="0"/>
          </a:p>
        </p:txBody>
      </p:sp>
      <p:sp>
        <p:nvSpPr>
          <p:cNvPr id="13" name="Title 1">
            <a:extLst>
              <a:ext uri="{FF2B5EF4-FFF2-40B4-BE49-F238E27FC236}">
                <a16:creationId xmlns:a16="http://schemas.microsoft.com/office/drawing/2014/main" id="{90C5F7A6-900D-1AFF-9F29-4F375DDAA3FE}"/>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You Can Stay Connected</a:t>
            </a:r>
          </a:p>
        </p:txBody>
      </p:sp>
      <p:pic>
        <p:nvPicPr>
          <p:cNvPr id="22" name="Graphic 21" descr="Connections with solid fill">
            <a:extLst>
              <a:ext uri="{FF2B5EF4-FFF2-40B4-BE49-F238E27FC236}">
                <a16:creationId xmlns:a16="http://schemas.microsoft.com/office/drawing/2014/main" id="{9D999686-641A-FF7E-1EC4-A0DD9647A795}"/>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67625" y="174153"/>
            <a:ext cx="563266" cy="563266"/>
          </a:xfrm>
          <a:prstGeom prst="rect">
            <a:avLst/>
          </a:prstGeom>
        </p:spPr>
      </p:pic>
    </p:spTree>
    <p:extLst>
      <p:ext uri="{BB962C8B-B14F-4D97-AF65-F5344CB8AC3E}">
        <p14:creationId xmlns:p14="http://schemas.microsoft.com/office/powerpoint/2010/main" val="1323927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1F49BE-795A-EA15-8318-E80AD42497D4}"/>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637EEF-2D45-59BF-8762-A43873D3C605}"/>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408D5ACB-E7E0-F06A-096B-62BB7D4B8D00}"/>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C8B1BDDB-6869-8098-BA21-5C7FB0755B2E}"/>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Strong Foundations in Early Learning is Essential </a:t>
            </a:r>
          </a:p>
        </p:txBody>
      </p:sp>
      <p:sp>
        <p:nvSpPr>
          <p:cNvPr id="34" name="Oval 33">
            <a:extLst>
              <a:ext uri="{FF2B5EF4-FFF2-40B4-BE49-F238E27FC236}">
                <a16:creationId xmlns:a16="http://schemas.microsoft.com/office/drawing/2014/main" id="{9FE8D92D-A294-2C5F-B0C9-B4EE74A58F58}"/>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93AC6A5B-80D0-49BD-C81B-26DC759A47D0}"/>
              </a:ext>
            </a:extLst>
          </p:cNvPr>
          <p:cNvSpPr>
            <a:spLocks noGrp="1"/>
          </p:cNvSpPr>
          <p:nvPr>
            <p:ph type="body" idx="1"/>
          </p:nvPr>
        </p:nvSpPr>
        <p:spPr>
          <a:xfrm>
            <a:off x="1410857" y="1759974"/>
            <a:ext cx="10423235" cy="4575511"/>
          </a:xfrm>
        </p:spPr>
        <p:txBody>
          <a:bodyPr>
            <a:normAutofit/>
          </a:bodyPr>
          <a:lstStyle/>
          <a:p>
            <a:pPr marL="0" indent="0">
              <a:buNone/>
            </a:pPr>
            <a:r>
              <a:rPr lang="en-US" sz="2500" dirty="0">
                <a:solidFill>
                  <a:srgbClr val="194A6B"/>
                </a:solidFill>
              </a:rPr>
              <a:t>Alaska’s Early Learning Team and Teaching Strategies GOLD show </a:t>
            </a:r>
            <a:br>
              <a:rPr lang="en-US" sz="2500" dirty="0">
                <a:solidFill>
                  <a:srgbClr val="194A6B"/>
                </a:solidFill>
              </a:rPr>
            </a:br>
            <a:r>
              <a:rPr lang="en-US" sz="2500" dirty="0">
                <a:solidFill>
                  <a:srgbClr val="194A6B"/>
                </a:solidFill>
              </a:rPr>
              <a:t>hundreds of preschoolers making meaningful gains in foundational skills:</a:t>
            </a:r>
          </a:p>
          <a:p>
            <a:pPr marL="857250" lvl="1" indent="-168275">
              <a:lnSpc>
                <a:spcPct val="100000"/>
              </a:lnSpc>
              <a:spcBef>
                <a:spcPts val="1000"/>
              </a:spcBef>
              <a:buClr>
                <a:srgbClr val="194A6B"/>
              </a:buClr>
              <a:buSzPct val="100000"/>
              <a:buFont typeface="Arial" panose="020B0604020202020204" pitchFamily="34" charset="0"/>
              <a:buChar char="•"/>
            </a:pPr>
            <a:r>
              <a:rPr lang="en-US" sz="2500" b="1" dirty="0">
                <a:solidFill>
                  <a:srgbClr val="194A6B"/>
                </a:solidFill>
              </a:rPr>
              <a:t>992</a:t>
            </a:r>
            <a:r>
              <a:rPr lang="en-US" sz="2500" dirty="0">
                <a:solidFill>
                  <a:srgbClr val="194A6B"/>
                </a:solidFill>
              </a:rPr>
              <a:t> preschoolers learned to share in small groups</a:t>
            </a:r>
          </a:p>
          <a:p>
            <a:pPr marL="857250" lvl="1" indent="-168275">
              <a:lnSpc>
                <a:spcPct val="100000"/>
              </a:lnSpc>
              <a:spcBef>
                <a:spcPts val="1000"/>
              </a:spcBef>
              <a:buClr>
                <a:srgbClr val="194A6B"/>
              </a:buClr>
              <a:buSzPct val="100000"/>
              <a:buFont typeface="Arial" panose="020B0604020202020204" pitchFamily="34" charset="0"/>
              <a:buChar char="•"/>
            </a:pPr>
            <a:r>
              <a:rPr lang="en-US" sz="2500" b="1" dirty="0">
                <a:solidFill>
                  <a:srgbClr val="194A6B"/>
                </a:solidFill>
              </a:rPr>
              <a:t>967</a:t>
            </a:r>
            <a:r>
              <a:rPr lang="en-US" sz="2500" dirty="0">
                <a:solidFill>
                  <a:srgbClr val="194A6B"/>
                </a:solidFill>
              </a:rPr>
              <a:t> identified at least </a:t>
            </a:r>
            <a:r>
              <a:rPr lang="en-US" sz="2500" b="1" dirty="0">
                <a:solidFill>
                  <a:srgbClr val="194A6B"/>
                </a:solidFill>
              </a:rPr>
              <a:t>10 </a:t>
            </a:r>
            <a:r>
              <a:rPr lang="en-US" sz="2500" dirty="0">
                <a:solidFill>
                  <a:srgbClr val="194A6B"/>
                </a:solidFill>
              </a:rPr>
              <a:t>letters</a:t>
            </a:r>
          </a:p>
          <a:p>
            <a:pPr marL="857250" lvl="1" indent="-168275">
              <a:lnSpc>
                <a:spcPct val="100000"/>
              </a:lnSpc>
              <a:spcBef>
                <a:spcPts val="1000"/>
              </a:spcBef>
              <a:buClr>
                <a:srgbClr val="194A6B"/>
              </a:buClr>
              <a:buSzPct val="100000"/>
              <a:buFont typeface="Arial" panose="020B0604020202020204" pitchFamily="34" charset="0"/>
              <a:buChar char="•"/>
            </a:pPr>
            <a:r>
              <a:rPr lang="en-US" sz="2500" b="1" dirty="0">
                <a:solidFill>
                  <a:srgbClr val="194A6B"/>
                </a:solidFill>
              </a:rPr>
              <a:t>1024</a:t>
            </a:r>
            <a:r>
              <a:rPr lang="en-US" sz="2500" dirty="0">
                <a:solidFill>
                  <a:srgbClr val="194A6B"/>
                </a:solidFill>
              </a:rPr>
              <a:t> learned to write their names</a:t>
            </a:r>
          </a:p>
          <a:p>
            <a:pPr marL="857250" lvl="1" indent="-168275">
              <a:lnSpc>
                <a:spcPct val="100000"/>
              </a:lnSpc>
              <a:spcBef>
                <a:spcPts val="1000"/>
              </a:spcBef>
              <a:buClr>
                <a:srgbClr val="194A6B"/>
              </a:buClr>
              <a:buSzPct val="100000"/>
              <a:buFont typeface="Arial" panose="020B0604020202020204" pitchFamily="34" charset="0"/>
              <a:buChar char="•"/>
            </a:pPr>
            <a:r>
              <a:rPr lang="en-US" sz="2500" b="1" dirty="0">
                <a:solidFill>
                  <a:srgbClr val="194A6B"/>
                </a:solidFill>
              </a:rPr>
              <a:t>919</a:t>
            </a:r>
            <a:r>
              <a:rPr lang="en-US" sz="2500" dirty="0">
                <a:solidFill>
                  <a:srgbClr val="194A6B"/>
                </a:solidFill>
              </a:rPr>
              <a:t> counted to at least </a:t>
            </a:r>
            <a:r>
              <a:rPr lang="en-US" sz="2500" b="1" dirty="0">
                <a:solidFill>
                  <a:srgbClr val="194A6B"/>
                </a:solidFill>
              </a:rPr>
              <a:t>20</a:t>
            </a:r>
          </a:p>
          <a:p>
            <a:pPr marL="25400" indent="0">
              <a:buNone/>
            </a:pPr>
            <a:endParaRPr lang="en-US" sz="2000" dirty="0">
              <a:solidFill>
                <a:srgbClr val="194A6B"/>
              </a:solidFill>
            </a:endParaRPr>
          </a:p>
        </p:txBody>
      </p:sp>
      <p:pic>
        <p:nvPicPr>
          <p:cNvPr id="3" name="Graphic 2" descr="Abacus with solid fill">
            <a:extLst>
              <a:ext uri="{FF2B5EF4-FFF2-40B4-BE49-F238E27FC236}">
                <a16:creationId xmlns:a16="http://schemas.microsoft.com/office/drawing/2014/main" id="{0F37E2BC-2E6C-ED74-D1C2-E0083E24F2F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4728" y="190918"/>
            <a:ext cx="507007" cy="507007"/>
          </a:xfrm>
          <a:prstGeom prst="rect">
            <a:avLst/>
          </a:prstGeom>
        </p:spPr>
      </p:pic>
      <p:sp>
        <p:nvSpPr>
          <p:cNvPr id="2" name="Slide Number Placeholder 1">
            <a:extLst>
              <a:ext uri="{FF2B5EF4-FFF2-40B4-BE49-F238E27FC236}">
                <a16:creationId xmlns:a16="http://schemas.microsoft.com/office/drawing/2014/main" id="{93A5D9D8-4E89-35AB-2DB9-B9E6A3D807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5</a:t>
            </a:fld>
            <a:endParaRPr lang="en-US" dirty="0">
              <a:solidFill>
                <a:schemeClr val="bg1"/>
              </a:solidFill>
            </a:endParaRPr>
          </a:p>
        </p:txBody>
      </p:sp>
      <p:pic>
        <p:nvPicPr>
          <p:cNvPr id="4" name="Graphic 3" descr="Schoolhouse with solid fill">
            <a:extLst>
              <a:ext uri="{FF2B5EF4-FFF2-40B4-BE49-F238E27FC236}">
                <a16:creationId xmlns:a16="http://schemas.microsoft.com/office/drawing/2014/main" id="{741DF457-8D8B-A224-5E45-DDA0B3B9292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8094" y="919890"/>
            <a:ext cx="525000" cy="525000"/>
          </a:xfrm>
          <a:prstGeom prst="rect">
            <a:avLst/>
          </a:prstGeom>
        </p:spPr>
      </p:pic>
      <p:pic>
        <p:nvPicPr>
          <p:cNvPr id="5" name="Graphic 4">
            <a:extLst>
              <a:ext uri="{FF2B5EF4-FFF2-40B4-BE49-F238E27FC236}">
                <a16:creationId xmlns:a16="http://schemas.microsoft.com/office/drawing/2014/main" id="{F42A71B9-6073-BE45-AD47-ED081875022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7590" y="68824"/>
            <a:ext cx="489208" cy="363794"/>
          </a:xfrm>
          <a:prstGeom prst="rect">
            <a:avLst/>
          </a:prstGeom>
        </p:spPr>
      </p:pic>
      <p:pic>
        <p:nvPicPr>
          <p:cNvPr id="6" name="Graphic 5" descr="Information with solid fill">
            <a:extLst>
              <a:ext uri="{FF2B5EF4-FFF2-40B4-BE49-F238E27FC236}">
                <a16:creationId xmlns:a16="http://schemas.microsoft.com/office/drawing/2014/main" id="{B03DC8E8-4DFA-037D-BCA0-76DB0DA4FE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4413" y="514302"/>
            <a:ext cx="437712" cy="437712"/>
          </a:xfrm>
          <a:prstGeom prst="rect">
            <a:avLst/>
          </a:prstGeom>
        </p:spPr>
      </p:pic>
    </p:spTree>
    <p:extLst>
      <p:ext uri="{BB962C8B-B14F-4D97-AF65-F5344CB8AC3E}">
        <p14:creationId xmlns:p14="http://schemas.microsoft.com/office/powerpoint/2010/main" val="309087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1D33-062D-4498-8848-B42BEC87504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DBA1542-30B2-F3C8-C15A-9EB16F970908}"/>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63C6EF-E9FE-E434-BECD-6B8DBCA2C010}"/>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96A8318-FDD5-D46A-80DB-C97EE3DE6105}"/>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5981155D-08F6-A842-6EC4-E4044BE80F58}"/>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en-US" sz="3400" dirty="0"/>
              <a:t>Student Learning Improves with Strong Standards </a:t>
            </a:r>
          </a:p>
        </p:txBody>
      </p:sp>
      <p:sp>
        <p:nvSpPr>
          <p:cNvPr id="34" name="Oval 33">
            <a:extLst>
              <a:ext uri="{FF2B5EF4-FFF2-40B4-BE49-F238E27FC236}">
                <a16:creationId xmlns:a16="http://schemas.microsoft.com/office/drawing/2014/main" id="{9149F881-0453-0023-5311-3E7F73CD3634}"/>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B998E247-9548-07CF-C515-CAD15261CE5C}"/>
              </a:ext>
            </a:extLst>
          </p:cNvPr>
          <p:cNvSpPr>
            <a:spLocks noGrp="1"/>
          </p:cNvSpPr>
          <p:nvPr>
            <p:ph type="body" idx="1"/>
          </p:nvPr>
        </p:nvSpPr>
        <p:spPr>
          <a:xfrm>
            <a:off x="1410857" y="1887186"/>
            <a:ext cx="10423235" cy="4448299"/>
          </a:xfrm>
        </p:spPr>
        <p:txBody>
          <a:bodyPr>
            <a:normAutofit/>
          </a:bodyPr>
          <a:lstStyle/>
          <a:p>
            <a:pPr marL="628650" lvl="1" indent="-146050">
              <a:spcBef>
                <a:spcPts val="1000"/>
              </a:spcBef>
              <a:buClr>
                <a:srgbClr val="194A6B"/>
              </a:buClr>
              <a:buSzPct val="100000"/>
            </a:pPr>
            <a:r>
              <a:rPr lang="en-US" sz="2500" dirty="0">
                <a:solidFill>
                  <a:srgbClr val="194A6B"/>
                </a:solidFill>
              </a:rPr>
              <a:t>Release of </a:t>
            </a:r>
            <a:r>
              <a:rPr lang="en-US" sz="2500" i="1" dirty="0">
                <a:solidFill>
                  <a:srgbClr val="194A6B"/>
                </a:solidFill>
              </a:rPr>
              <a:t>Alaska’s Strategic Artificial Intelligence Framework for K-12</a:t>
            </a:r>
            <a:endParaRPr lang="en-US" sz="2500" dirty="0">
              <a:solidFill>
                <a:srgbClr val="194A6B"/>
              </a:solidFill>
            </a:endParaRPr>
          </a:p>
          <a:p>
            <a:pPr marL="628650" lvl="1" indent="-146050">
              <a:lnSpc>
                <a:spcPct val="100000"/>
              </a:lnSpc>
              <a:spcBef>
                <a:spcPts val="1000"/>
              </a:spcBef>
              <a:buClr>
                <a:srgbClr val="194A6B"/>
              </a:buClr>
              <a:buSzPct val="100000"/>
            </a:pPr>
            <a:r>
              <a:rPr lang="en-US" sz="2500" dirty="0">
                <a:solidFill>
                  <a:srgbClr val="194A6B"/>
                </a:solidFill>
              </a:rPr>
              <a:t>Completion of  two eLearning modules to support AK Social Studies Standards implementation</a:t>
            </a:r>
          </a:p>
          <a:p>
            <a:pPr marL="628650" lvl="1" indent="-146050">
              <a:spcBef>
                <a:spcPts val="1000"/>
              </a:spcBef>
              <a:buClr>
                <a:srgbClr val="194A6B"/>
              </a:buClr>
              <a:buSzPct val="100000"/>
            </a:pPr>
            <a:r>
              <a:rPr lang="en-US" sz="2500" i="1" dirty="0">
                <a:solidFill>
                  <a:srgbClr val="194A6B"/>
                </a:solidFill>
              </a:rPr>
              <a:t>Strengthening Skills</a:t>
            </a:r>
            <a:r>
              <a:rPr lang="en-US" sz="2500" dirty="0">
                <a:solidFill>
                  <a:srgbClr val="194A6B"/>
                </a:solidFill>
              </a:rPr>
              <a:t> Infographic and full </a:t>
            </a:r>
            <a:r>
              <a:rPr lang="en-US" sz="2500" i="1" dirty="0">
                <a:solidFill>
                  <a:srgbClr val="194A6B"/>
                </a:solidFill>
              </a:rPr>
              <a:t>Student Performance Report </a:t>
            </a:r>
            <a:r>
              <a:rPr lang="en-US" sz="2500" dirty="0">
                <a:solidFill>
                  <a:srgbClr val="194A6B"/>
                </a:solidFill>
              </a:rPr>
              <a:t>was released. This report revealed the most missed standards and item types on AK STAR to help our teachers better meet student needs</a:t>
            </a:r>
          </a:p>
        </p:txBody>
      </p:sp>
      <p:sp>
        <p:nvSpPr>
          <p:cNvPr id="2" name="Slide Number Placeholder 1">
            <a:extLst>
              <a:ext uri="{FF2B5EF4-FFF2-40B4-BE49-F238E27FC236}">
                <a16:creationId xmlns:a16="http://schemas.microsoft.com/office/drawing/2014/main" id="{AE58A913-38FC-7D26-DEA3-CCC0FFA8AC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6</a:t>
            </a:fld>
            <a:endParaRPr lang="en-US" dirty="0">
              <a:solidFill>
                <a:schemeClr val="bg1"/>
              </a:solidFill>
            </a:endParaRPr>
          </a:p>
        </p:txBody>
      </p:sp>
      <p:pic>
        <p:nvPicPr>
          <p:cNvPr id="8" name="Graphic 7" descr="Clipboard Partially Crossed with solid fill">
            <a:extLst>
              <a:ext uri="{FF2B5EF4-FFF2-40B4-BE49-F238E27FC236}">
                <a16:creationId xmlns:a16="http://schemas.microsoft.com/office/drawing/2014/main" id="{6499185D-64FD-AF8C-C0ED-FBB7173DB13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5130" y="164320"/>
            <a:ext cx="539184" cy="539184"/>
          </a:xfrm>
          <a:prstGeom prst="rect">
            <a:avLst/>
          </a:prstGeom>
        </p:spPr>
      </p:pic>
      <p:pic>
        <p:nvPicPr>
          <p:cNvPr id="5" name="Graphic 4" descr="Abacus with solid fill">
            <a:extLst>
              <a:ext uri="{FF2B5EF4-FFF2-40B4-BE49-F238E27FC236}">
                <a16:creationId xmlns:a16="http://schemas.microsoft.com/office/drawing/2014/main" id="{AD5BDB7F-37B8-30C8-B285-B6A3773E8C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5583" y="1488446"/>
            <a:ext cx="416709" cy="416709"/>
          </a:xfrm>
          <a:prstGeom prst="rect">
            <a:avLst/>
          </a:prstGeom>
        </p:spPr>
      </p:pic>
      <p:pic>
        <p:nvPicPr>
          <p:cNvPr id="6" name="Graphic 5" descr="Schoolhouse with solid fill">
            <a:extLst>
              <a:ext uri="{FF2B5EF4-FFF2-40B4-BE49-F238E27FC236}">
                <a16:creationId xmlns:a16="http://schemas.microsoft.com/office/drawing/2014/main" id="{ADDC23B1-C8DA-8A14-0BE5-5DA2D43686C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8094" y="919890"/>
            <a:ext cx="525000" cy="525000"/>
          </a:xfrm>
          <a:prstGeom prst="rect">
            <a:avLst/>
          </a:prstGeom>
        </p:spPr>
      </p:pic>
      <p:pic>
        <p:nvPicPr>
          <p:cNvPr id="7" name="Graphic 6">
            <a:extLst>
              <a:ext uri="{FF2B5EF4-FFF2-40B4-BE49-F238E27FC236}">
                <a16:creationId xmlns:a16="http://schemas.microsoft.com/office/drawing/2014/main" id="{3FA0C013-6071-598D-A27F-FBFEF724637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7590" y="68824"/>
            <a:ext cx="489208" cy="363794"/>
          </a:xfrm>
          <a:prstGeom prst="rect">
            <a:avLst/>
          </a:prstGeom>
        </p:spPr>
      </p:pic>
      <p:pic>
        <p:nvPicPr>
          <p:cNvPr id="12" name="Graphic 11" descr="Information with solid fill">
            <a:extLst>
              <a:ext uri="{FF2B5EF4-FFF2-40B4-BE49-F238E27FC236}">
                <a16:creationId xmlns:a16="http://schemas.microsoft.com/office/drawing/2014/main" id="{706E8EF0-C4FE-F52C-03C9-B66CE86346F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4413" y="514302"/>
            <a:ext cx="437712" cy="437712"/>
          </a:xfrm>
          <a:prstGeom prst="rect">
            <a:avLst/>
          </a:prstGeom>
        </p:spPr>
      </p:pic>
    </p:spTree>
    <p:extLst>
      <p:ext uri="{BB962C8B-B14F-4D97-AF65-F5344CB8AC3E}">
        <p14:creationId xmlns:p14="http://schemas.microsoft.com/office/powerpoint/2010/main" val="4015579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2E4CF-2AC7-CB18-82D1-2238924E4ED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A8A556-A1EA-006A-0C47-7F2AAF74E2DA}"/>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C2C7AB5-3070-44AC-79DA-962B62E21516}"/>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3B372652-5E52-D863-A301-926F3FB35760}"/>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14D0CEA2-120C-D05D-56A8-4E20688B8C63}"/>
              </a:ext>
            </a:extLst>
          </p:cNvPr>
          <p:cNvSpPr txBox="1">
            <a:spLocks/>
          </p:cNvSpPr>
          <p:nvPr/>
        </p:nvSpPr>
        <p:spPr>
          <a:xfrm>
            <a:off x="1361698" y="877406"/>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Wheels on the Bus Go Round and Round… Literally</a:t>
            </a:r>
          </a:p>
        </p:txBody>
      </p:sp>
      <p:sp>
        <p:nvSpPr>
          <p:cNvPr id="34" name="Oval 33">
            <a:extLst>
              <a:ext uri="{FF2B5EF4-FFF2-40B4-BE49-F238E27FC236}">
                <a16:creationId xmlns:a16="http://schemas.microsoft.com/office/drawing/2014/main" id="{E102F20C-2C26-77AA-2977-0F91BFBF5135}"/>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5EF15BDA-7B87-EB00-7E4C-1AC7290849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7</a:t>
            </a:fld>
            <a:endParaRPr lang="en-US" dirty="0">
              <a:solidFill>
                <a:schemeClr val="bg1"/>
              </a:solidFill>
            </a:endParaRPr>
          </a:p>
        </p:txBody>
      </p:sp>
      <p:sp>
        <p:nvSpPr>
          <p:cNvPr id="35" name="Text Placeholder 2">
            <a:extLst>
              <a:ext uri="{FF2B5EF4-FFF2-40B4-BE49-F238E27FC236}">
                <a16:creationId xmlns:a16="http://schemas.microsoft.com/office/drawing/2014/main" id="{F29588ED-0047-D5D1-EFC5-602972269276}"/>
              </a:ext>
            </a:extLst>
          </p:cNvPr>
          <p:cNvSpPr>
            <a:spLocks noGrp="1"/>
          </p:cNvSpPr>
          <p:nvPr>
            <p:ph type="body" idx="1"/>
          </p:nvPr>
        </p:nvSpPr>
        <p:spPr>
          <a:xfrm>
            <a:off x="1401968" y="1818969"/>
            <a:ext cx="10121440" cy="5039031"/>
          </a:xfrm>
        </p:spPr>
        <p:txBody>
          <a:bodyPr>
            <a:noAutofit/>
          </a:bodyPr>
          <a:lstStyle/>
          <a:p>
            <a:pPr>
              <a:lnSpc>
                <a:spcPct val="100000"/>
              </a:lnSpc>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In one year, Alaska’s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930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school buses:</a:t>
            </a:r>
          </a:p>
          <a:p>
            <a:pPr indent="-174625">
              <a:lnSpc>
                <a:spcPct val="100000"/>
              </a:lnSpc>
              <a:buClr>
                <a:srgbClr val="194A6B"/>
              </a:buClr>
              <a:buSzPct val="100000"/>
              <a:buFont typeface="Arial" panose="020B0604020202020204" pitchFamily="34" charset="0"/>
              <a:buChar char="•"/>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Carried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3.6 million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students to and from school</a:t>
            </a:r>
          </a:p>
          <a:p>
            <a:pPr indent="-174625">
              <a:lnSpc>
                <a:spcPct val="100000"/>
              </a:lnSpc>
              <a:buClr>
                <a:srgbClr val="194A6B"/>
              </a:buClr>
              <a:buSzPct val="100000"/>
              <a:buFont typeface="Arial" panose="020B0604020202020204" pitchFamily="34" charset="0"/>
              <a:buChar char="•"/>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Traveled over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5.8 million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miles—enough to circle the globe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230</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 times</a:t>
            </a:r>
            <a:b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br>
            <a:endPar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None/>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And based on standard tire size and axle configuration…</a:t>
            </a:r>
          </a:p>
          <a:p>
            <a:pPr indent="-171450">
              <a:lnSpc>
                <a:spcPct val="100000"/>
              </a:lnSpc>
              <a:buClr>
                <a:srgbClr val="194A6B"/>
              </a:buClr>
              <a:buSzPct val="100000"/>
            </a:pP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That’s an estimated </a:t>
            </a:r>
            <a:r>
              <a:rPr lang="en-US" sz="2500" b="1" dirty="0">
                <a:solidFill>
                  <a:srgbClr val="194A6B"/>
                </a:solidFill>
                <a:latin typeface="Calibri" panose="020F0502020204030204" pitchFamily="34" charset="0"/>
                <a:ea typeface="Calibri" panose="020F0502020204030204" pitchFamily="34" charset="0"/>
                <a:cs typeface="Calibri" panose="020F0502020204030204" pitchFamily="34" charset="0"/>
              </a:rPr>
              <a:t>17.2 billion </a:t>
            </a:r>
            <a:r>
              <a:rPr lang="en-US" sz="2500" dirty="0">
                <a:solidFill>
                  <a:srgbClr val="194A6B"/>
                </a:solidFill>
                <a:latin typeface="Calibri" panose="020F0502020204030204" pitchFamily="34" charset="0"/>
                <a:ea typeface="Calibri" panose="020F0502020204030204" pitchFamily="34" charset="0"/>
                <a:cs typeface="Calibri" panose="020F0502020204030204" pitchFamily="34" charset="0"/>
              </a:rPr>
              <a:t>wheel rotations in a single school year!</a:t>
            </a:r>
          </a:p>
        </p:txBody>
      </p:sp>
      <p:pic>
        <p:nvPicPr>
          <p:cNvPr id="31" name="Graphic 30" descr="Bus with solid fill">
            <a:extLst>
              <a:ext uri="{FF2B5EF4-FFF2-40B4-BE49-F238E27FC236}">
                <a16:creationId xmlns:a16="http://schemas.microsoft.com/office/drawing/2014/main" id="{A3D59DEA-D8A6-F93A-06D0-ED086C0663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92757" y="196077"/>
            <a:ext cx="538991" cy="538991"/>
          </a:xfrm>
          <a:prstGeom prst="rect">
            <a:avLst/>
          </a:prstGeom>
        </p:spPr>
      </p:pic>
      <p:pic>
        <p:nvPicPr>
          <p:cNvPr id="3" name="Graphic 2" descr="Clipboard Partially Crossed with solid fill">
            <a:extLst>
              <a:ext uri="{FF2B5EF4-FFF2-40B4-BE49-F238E27FC236}">
                <a16:creationId xmlns:a16="http://schemas.microsoft.com/office/drawing/2014/main" id="{B8091AF1-EDFF-F4A2-C883-C2B7A9BD24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6606" y="1967369"/>
            <a:ext cx="460528" cy="460528"/>
          </a:xfrm>
          <a:prstGeom prst="rect">
            <a:avLst/>
          </a:prstGeom>
        </p:spPr>
      </p:pic>
      <p:pic>
        <p:nvPicPr>
          <p:cNvPr id="4" name="Graphic 3" descr="Abacus with solid fill">
            <a:extLst>
              <a:ext uri="{FF2B5EF4-FFF2-40B4-BE49-F238E27FC236}">
                <a16:creationId xmlns:a16="http://schemas.microsoft.com/office/drawing/2014/main" id="{3BD4F6DD-9781-85E1-876E-4DA3DC7E106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5583" y="1488446"/>
            <a:ext cx="416709" cy="416709"/>
          </a:xfrm>
          <a:prstGeom prst="rect">
            <a:avLst/>
          </a:prstGeom>
        </p:spPr>
      </p:pic>
      <p:pic>
        <p:nvPicPr>
          <p:cNvPr id="5" name="Graphic 4" descr="Schoolhouse with solid fill">
            <a:extLst>
              <a:ext uri="{FF2B5EF4-FFF2-40B4-BE49-F238E27FC236}">
                <a16:creationId xmlns:a16="http://schemas.microsoft.com/office/drawing/2014/main" id="{A723E1F4-918C-966D-A53B-869668D6EBF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58094" y="919890"/>
            <a:ext cx="525000" cy="525000"/>
          </a:xfrm>
          <a:prstGeom prst="rect">
            <a:avLst/>
          </a:prstGeom>
        </p:spPr>
      </p:pic>
      <p:pic>
        <p:nvPicPr>
          <p:cNvPr id="6" name="Graphic 5">
            <a:extLst>
              <a:ext uri="{FF2B5EF4-FFF2-40B4-BE49-F238E27FC236}">
                <a16:creationId xmlns:a16="http://schemas.microsoft.com/office/drawing/2014/main" id="{68564742-6DB3-9E80-78F6-2EE5A1374B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7590" y="68824"/>
            <a:ext cx="489208" cy="363794"/>
          </a:xfrm>
          <a:prstGeom prst="rect">
            <a:avLst/>
          </a:prstGeom>
        </p:spPr>
      </p:pic>
      <p:pic>
        <p:nvPicPr>
          <p:cNvPr id="7" name="Graphic 6" descr="Information with solid fill">
            <a:extLst>
              <a:ext uri="{FF2B5EF4-FFF2-40B4-BE49-F238E27FC236}">
                <a16:creationId xmlns:a16="http://schemas.microsoft.com/office/drawing/2014/main" id="{E57C9391-5CF9-1DBC-144F-F4577CBD60B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94413" y="514302"/>
            <a:ext cx="437712" cy="437712"/>
          </a:xfrm>
          <a:prstGeom prst="rect">
            <a:avLst/>
          </a:prstGeom>
        </p:spPr>
      </p:pic>
    </p:spTree>
    <p:extLst>
      <p:ext uri="{BB962C8B-B14F-4D97-AF65-F5344CB8AC3E}">
        <p14:creationId xmlns:p14="http://schemas.microsoft.com/office/powerpoint/2010/main" val="126338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51680-9B7E-BBAA-1D73-B151D4BC17F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96F603E-461F-ED49-FDAD-75D3D9A515FC}"/>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71D86F5-444B-12DC-5F05-DE1F800DCE47}"/>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8754583B-1528-DF71-7DA5-604A704E9930}"/>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E50DBF3B-AF9F-AEF7-9253-A2D892C614F0}"/>
              </a:ext>
            </a:extLst>
          </p:cNvPr>
          <p:cNvSpPr txBox="1">
            <a:spLocks/>
          </p:cNvSpPr>
          <p:nvPr/>
        </p:nvSpPr>
        <p:spPr>
          <a:xfrm>
            <a:off x="1410858" y="857739"/>
            <a:ext cx="10962349" cy="1089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School Improvement Occurred Across Alaska</a:t>
            </a:r>
          </a:p>
        </p:txBody>
      </p:sp>
      <p:sp>
        <p:nvSpPr>
          <p:cNvPr id="34" name="Oval 33">
            <a:extLst>
              <a:ext uri="{FF2B5EF4-FFF2-40B4-BE49-F238E27FC236}">
                <a16:creationId xmlns:a16="http://schemas.microsoft.com/office/drawing/2014/main" id="{DCEA5EBC-33F5-90CF-0660-FB1CEAB0B97D}"/>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DC6A65B8-F34F-5B66-8D82-C1C163980E73}"/>
              </a:ext>
            </a:extLst>
          </p:cNvPr>
          <p:cNvSpPr>
            <a:spLocks noGrp="1"/>
          </p:cNvSpPr>
          <p:nvPr>
            <p:ph type="body" idx="1"/>
          </p:nvPr>
        </p:nvSpPr>
        <p:spPr>
          <a:xfrm>
            <a:off x="1410857" y="1887186"/>
            <a:ext cx="10423235" cy="4448299"/>
          </a:xfrm>
        </p:spPr>
        <p:txBody>
          <a:bodyPr>
            <a:normAutofit/>
          </a:bodyPr>
          <a:lstStyle/>
          <a:p>
            <a:pPr indent="-174625">
              <a:lnSpc>
                <a:spcPct val="100000"/>
              </a:lnSpc>
              <a:buClr>
                <a:srgbClr val="194A6B"/>
              </a:buClr>
              <a:buSzPct val="100000"/>
              <a:buFont typeface="Arial" panose="020B0604020202020204" pitchFamily="34" charset="0"/>
              <a:buChar char="•"/>
            </a:pPr>
            <a:r>
              <a:rPr lang="en-US" sz="2500" b="1" dirty="0">
                <a:solidFill>
                  <a:schemeClr val="accent1">
                    <a:lumMod val="50000"/>
                  </a:schemeClr>
                </a:solidFill>
              </a:rPr>
              <a:t>22% </a:t>
            </a:r>
            <a:r>
              <a:rPr lang="en-US" sz="2500" dirty="0">
                <a:solidFill>
                  <a:schemeClr val="accent1">
                    <a:lumMod val="50000"/>
                  </a:schemeClr>
                </a:solidFill>
              </a:rPr>
              <a:t>of Alaska’s schools exiting school improvement status have participated in the AK PBIS initiative—highlighting the power of collaboration across DEED teams</a:t>
            </a:r>
          </a:p>
          <a:p>
            <a:pPr indent="-174625">
              <a:lnSpc>
                <a:spcPct val="100000"/>
              </a:lnSpc>
              <a:buClr>
                <a:srgbClr val="194A6B"/>
              </a:buClr>
              <a:buSzPct val="100000"/>
              <a:buFont typeface="Arial" panose="020B0604020202020204" pitchFamily="34" charset="0"/>
              <a:buChar char="•"/>
            </a:pPr>
            <a:r>
              <a:rPr lang="en-US" sz="2500" b="1" dirty="0">
                <a:solidFill>
                  <a:schemeClr val="accent1">
                    <a:lumMod val="50000"/>
                  </a:schemeClr>
                </a:solidFill>
              </a:rPr>
              <a:t>7 out of 19 </a:t>
            </a:r>
            <a:r>
              <a:rPr lang="en-US" sz="2500" dirty="0">
                <a:solidFill>
                  <a:schemeClr val="accent1">
                    <a:lumMod val="50000"/>
                  </a:schemeClr>
                </a:solidFill>
              </a:rPr>
              <a:t>schools in the lowest </a:t>
            </a:r>
            <a:r>
              <a:rPr lang="en-US" sz="2500" b="1" dirty="0">
                <a:solidFill>
                  <a:schemeClr val="accent1">
                    <a:lumMod val="50000"/>
                  </a:schemeClr>
                </a:solidFill>
              </a:rPr>
              <a:t>5% </a:t>
            </a:r>
            <a:r>
              <a:rPr lang="en-US" sz="2500" dirty="0">
                <a:solidFill>
                  <a:schemeClr val="accent1">
                    <a:lumMod val="50000"/>
                  </a:schemeClr>
                </a:solidFill>
              </a:rPr>
              <a:t>of Alaska’s schools improved performance, transitioning into the Universal Support designation</a:t>
            </a:r>
          </a:p>
          <a:p>
            <a:pPr indent="-174625">
              <a:lnSpc>
                <a:spcPct val="100000"/>
              </a:lnSpc>
              <a:buClr>
                <a:srgbClr val="194A6B"/>
              </a:buClr>
              <a:buSzPct val="100000"/>
              <a:buFont typeface="Arial" panose="020B0604020202020204" pitchFamily="34" charset="0"/>
              <a:buChar char="•"/>
            </a:pPr>
            <a:r>
              <a:rPr lang="en-US" sz="2500" b="1" dirty="0">
                <a:solidFill>
                  <a:schemeClr val="accent1">
                    <a:lumMod val="50000"/>
                  </a:schemeClr>
                </a:solidFill>
              </a:rPr>
              <a:t>32 </a:t>
            </a:r>
            <a:r>
              <a:rPr lang="en-US" sz="2500" dirty="0">
                <a:solidFill>
                  <a:schemeClr val="accent1">
                    <a:lumMod val="50000"/>
                  </a:schemeClr>
                </a:solidFill>
              </a:rPr>
              <a:t>schools transitioned into Universal Support designation out </a:t>
            </a:r>
            <a:br>
              <a:rPr lang="en-US" sz="2500" dirty="0">
                <a:solidFill>
                  <a:schemeClr val="accent1">
                    <a:lumMod val="50000"/>
                  </a:schemeClr>
                </a:solidFill>
              </a:rPr>
            </a:br>
            <a:r>
              <a:rPr lang="en-US" sz="2500" dirty="0">
                <a:solidFill>
                  <a:schemeClr val="accent1">
                    <a:lumMod val="50000"/>
                  </a:schemeClr>
                </a:solidFill>
              </a:rPr>
              <a:t>of</a:t>
            </a:r>
            <a:r>
              <a:rPr lang="en-US" sz="2500" b="1" dirty="0">
                <a:solidFill>
                  <a:schemeClr val="accent1">
                    <a:lumMod val="50000"/>
                  </a:schemeClr>
                </a:solidFill>
              </a:rPr>
              <a:t> 121 </a:t>
            </a:r>
            <a:r>
              <a:rPr lang="en-US" sz="2500" dirty="0">
                <a:solidFill>
                  <a:schemeClr val="accent1">
                    <a:lumMod val="50000"/>
                  </a:schemeClr>
                </a:solidFill>
              </a:rPr>
              <a:t>eligible to exit—demonstrating progress statewide</a:t>
            </a:r>
          </a:p>
        </p:txBody>
      </p:sp>
      <p:sp>
        <p:nvSpPr>
          <p:cNvPr id="2" name="Slide Number Placeholder 1">
            <a:extLst>
              <a:ext uri="{FF2B5EF4-FFF2-40B4-BE49-F238E27FC236}">
                <a16:creationId xmlns:a16="http://schemas.microsoft.com/office/drawing/2014/main" id="{27CB5ADF-1EC4-2DF4-667A-566D588FA4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8</a:t>
            </a:fld>
            <a:endParaRPr lang="en-US" dirty="0">
              <a:solidFill>
                <a:schemeClr val="bg1"/>
              </a:solidFill>
            </a:endParaRPr>
          </a:p>
        </p:txBody>
      </p:sp>
      <p:pic>
        <p:nvPicPr>
          <p:cNvPr id="7" name="Graphic 6" descr="Aspiration with solid fill">
            <a:extLst>
              <a:ext uri="{FF2B5EF4-FFF2-40B4-BE49-F238E27FC236}">
                <a16:creationId xmlns:a16="http://schemas.microsoft.com/office/drawing/2014/main" id="{884137BA-EA36-38D5-DC5A-034346FF3A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9586" y="159369"/>
            <a:ext cx="578215" cy="578215"/>
          </a:xfrm>
          <a:prstGeom prst="rect">
            <a:avLst/>
          </a:prstGeom>
        </p:spPr>
      </p:pic>
      <p:pic>
        <p:nvPicPr>
          <p:cNvPr id="3" name="Graphic 2" descr="Bus with solid fill">
            <a:extLst>
              <a:ext uri="{FF2B5EF4-FFF2-40B4-BE49-F238E27FC236}">
                <a16:creationId xmlns:a16="http://schemas.microsoft.com/office/drawing/2014/main" id="{526C34EC-0471-D8E1-2267-AF1D63CC1B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2279" y="2465456"/>
            <a:ext cx="484352" cy="484352"/>
          </a:xfrm>
          <a:prstGeom prst="rect">
            <a:avLst/>
          </a:prstGeom>
        </p:spPr>
      </p:pic>
      <p:pic>
        <p:nvPicPr>
          <p:cNvPr id="5" name="Graphic 4" descr="Clipboard Partially Crossed with solid fill">
            <a:extLst>
              <a:ext uri="{FF2B5EF4-FFF2-40B4-BE49-F238E27FC236}">
                <a16:creationId xmlns:a16="http://schemas.microsoft.com/office/drawing/2014/main" id="{239A5B68-2C8C-A8FA-FCA6-37A954E5C94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6606" y="1967369"/>
            <a:ext cx="460528" cy="460528"/>
          </a:xfrm>
          <a:prstGeom prst="rect">
            <a:avLst/>
          </a:prstGeom>
        </p:spPr>
      </p:pic>
      <p:pic>
        <p:nvPicPr>
          <p:cNvPr id="6" name="Graphic 5" descr="Abacus with solid fill">
            <a:extLst>
              <a:ext uri="{FF2B5EF4-FFF2-40B4-BE49-F238E27FC236}">
                <a16:creationId xmlns:a16="http://schemas.microsoft.com/office/drawing/2014/main" id="{3CA9BAF5-679B-B322-82FD-85E92B407C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5583" y="1488446"/>
            <a:ext cx="416709" cy="416709"/>
          </a:xfrm>
          <a:prstGeom prst="rect">
            <a:avLst/>
          </a:prstGeom>
        </p:spPr>
      </p:pic>
      <p:pic>
        <p:nvPicPr>
          <p:cNvPr id="8" name="Graphic 7" descr="Schoolhouse with solid fill">
            <a:extLst>
              <a:ext uri="{FF2B5EF4-FFF2-40B4-BE49-F238E27FC236}">
                <a16:creationId xmlns:a16="http://schemas.microsoft.com/office/drawing/2014/main" id="{1119AFFD-C857-72CD-8AB5-BC4F87784F6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8094" y="919890"/>
            <a:ext cx="525000" cy="525000"/>
          </a:xfrm>
          <a:prstGeom prst="rect">
            <a:avLst/>
          </a:prstGeom>
        </p:spPr>
      </p:pic>
      <p:pic>
        <p:nvPicPr>
          <p:cNvPr id="11" name="Graphic 10">
            <a:extLst>
              <a:ext uri="{FF2B5EF4-FFF2-40B4-BE49-F238E27FC236}">
                <a16:creationId xmlns:a16="http://schemas.microsoft.com/office/drawing/2014/main" id="{82722A8B-F3F5-19A2-E377-1CC464B02FA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7590" y="68824"/>
            <a:ext cx="489208" cy="363794"/>
          </a:xfrm>
          <a:prstGeom prst="rect">
            <a:avLst/>
          </a:prstGeom>
        </p:spPr>
      </p:pic>
      <p:pic>
        <p:nvPicPr>
          <p:cNvPr id="12" name="Graphic 11" descr="Information with solid fill">
            <a:extLst>
              <a:ext uri="{FF2B5EF4-FFF2-40B4-BE49-F238E27FC236}">
                <a16:creationId xmlns:a16="http://schemas.microsoft.com/office/drawing/2014/main" id="{EAC2DA16-3EDC-811C-E594-0BA54E75D18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4413" y="514302"/>
            <a:ext cx="437712" cy="437712"/>
          </a:xfrm>
          <a:prstGeom prst="rect">
            <a:avLst/>
          </a:prstGeom>
        </p:spPr>
      </p:pic>
    </p:spTree>
    <p:extLst>
      <p:ext uri="{BB962C8B-B14F-4D97-AF65-F5344CB8AC3E}">
        <p14:creationId xmlns:p14="http://schemas.microsoft.com/office/powerpoint/2010/main" val="2409242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E87B4-A50D-DC01-5320-503D4D0082C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867F699-8E8D-1607-A7B3-77962D49E3AC}"/>
              </a:ext>
            </a:extLst>
          </p:cNvPr>
          <p:cNvSpPr/>
          <p:nvPr/>
        </p:nvSpPr>
        <p:spPr>
          <a:xfrm>
            <a:off x="357907" y="0"/>
            <a:ext cx="1018506" cy="6858000"/>
          </a:xfrm>
          <a:prstGeom prst="rect">
            <a:avLst/>
          </a:prstGeom>
          <a:solidFill>
            <a:srgbClr val="194A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B121EE-17DF-C97F-105E-9F9900D1C804}"/>
              </a:ext>
            </a:extLst>
          </p:cNvPr>
          <p:cNvSpPr/>
          <p:nvPr/>
        </p:nvSpPr>
        <p:spPr>
          <a:xfrm>
            <a:off x="981355" y="83119"/>
            <a:ext cx="755087" cy="755087"/>
          </a:xfrm>
          <a:prstGeom prst="ellipse">
            <a:avLst/>
          </a:prstGeom>
          <a:solidFill>
            <a:srgbClr val="FFB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9A704B51-44DA-C78B-9966-3994E89E57BF}"/>
              </a:ext>
            </a:extLst>
          </p:cNvPr>
          <p:cNvSpPr>
            <a:spLocks noGrp="1"/>
          </p:cNvSpPr>
          <p:nvPr>
            <p:ph type="title"/>
          </p:nvPr>
        </p:nvSpPr>
        <p:spPr>
          <a:xfrm>
            <a:off x="1777995" y="154488"/>
            <a:ext cx="9629371" cy="715530"/>
          </a:xfrm>
        </p:spPr>
        <p:txBody>
          <a:bodyPr>
            <a:normAutofit/>
          </a:bodyPr>
          <a:lstStyle/>
          <a:p>
            <a:r>
              <a:rPr lang="en-US" cap="all" dirty="0">
                <a:solidFill>
                  <a:srgbClr val="FFBF20"/>
                </a:solidFill>
                <a:latin typeface="Calibri" panose="020F0502020204030204" pitchFamily="34" charset="0"/>
                <a:cs typeface="Calibri" panose="020F0502020204030204" pitchFamily="34" charset="0"/>
              </a:rPr>
              <a:t>Did you Know?</a:t>
            </a:r>
            <a:endParaRPr lang="en-US" sz="1800" b="0" cap="all" dirty="0">
              <a:solidFill>
                <a:srgbClr val="FF0000"/>
              </a:solidFill>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A58BFFD7-C9B8-1057-933C-754D9AE10A19}"/>
              </a:ext>
            </a:extLst>
          </p:cNvPr>
          <p:cNvSpPr txBox="1">
            <a:spLocks/>
          </p:cNvSpPr>
          <p:nvPr/>
        </p:nvSpPr>
        <p:spPr>
          <a:xfrm>
            <a:off x="1410858" y="1096161"/>
            <a:ext cx="10962349" cy="107732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4A6B"/>
              </a:buClr>
              <a:buSzPts val="18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The Reads Act Formed the Virtual Learning Consortium </a:t>
            </a:r>
            <a:br>
              <a:rPr lang="en-US" sz="3400" dirty="0"/>
            </a:br>
            <a:endParaRPr lang="en-US" sz="3400" dirty="0"/>
          </a:p>
        </p:txBody>
      </p:sp>
      <p:sp>
        <p:nvSpPr>
          <p:cNvPr id="34" name="Oval 33">
            <a:extLst>
              <a:ext uri="{FF2B5EF4-FFF2-40B4-BE49-F238E27FC236}">
                <a16:creationId xmlns:a16="http://schemas.microsoft.com/office/drawing/2014/main" id="{4E87FDBD-4003-1A19-71DB-B35C2FAD816C}"/>
              </a:ext>
            </a:extLst>
          </p:cNvPr>
          <p:cNvSpPr/>
          <p:nvPr/>
        </p:nvSpPr>
        <p:spPr>
          <a:xfrm>
            <a:off x="1063701" y="154488"/>
            <a:ext cx="593448" cy="593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F44622C-ADBA-33FC-C939-FB704150B2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9</a:t>
            </a:fld>
            <a:endParaRPr lang="en-US" dirty="0">
              <a:solidFill>
                <a:schemeClr val="bg1"/>
              </a:solidFill>
            </a:endParaRPr>
          </a:p>
        </p:txBody>
      </p:sp>
      <p:sp>
        <p:nvSpPr>
          <p:cNvPr id="8" name="Text Placeholder 2">
            <a:extLst>
              <a:ext uri="{FF2B5EF4-FFF2-40B4-BE49-F238E27FC236}">
                <a16:creationId xmlns:a16="http://schemas.microsoft.com/office/drawing/2014/main" id="{626B68DB-950E-4071-FD79-39C42436D10B}"/>
              </a:ext>
            </a:extLst>
          </p:cNvPr>
          <p:cNvSpPr>
            <a:spLocks noGrp="1"/>
          </p:cNvSpPr>
          <p:nvPr>
            <p:ph type="body" idx="1"/>
          </p:nvPr>
        </p:nvSpPr>
        <p:spPr>
          <a:xfrm>
            <a:off x="1411978" y="1710815"/>
            <a:ext cx="9885288" cy="4995242"/>
          </a:xfrm>
        </p:spPr>
        <p:txBody>
          <a:bodyPr>
            <a:noAutofit/>
          </a:bodyPr>
          <a:lstStyle/>
          <a:p>
            <a:pPr marL="0" indent="0">
              <a:lnSpc>
                <a:spcPct val="100000"/>
              </a:lnSpc>
              <a:spcBef>
                <a:spcPts val="600"/>
              </a:spcBef>
              <a:buClr>
                <a:srgbClr val="194A6B"/>
              </a:buClr>
              <a:buSzPct val="100000"/>
              <a:buNone/>
            </a:pPr>
            <a:r>
              <a:rPr lang="en-US" sz="2500" b="1" dirty="0">
                <a:solidFill>
                  <a:srgbClr val="194A6B"/>
                </a:solidFill>
              </a:rPr>
              <a:t>Professional Development: </a:t>
            </a:r>
          </a:p>
          <a:p>
            <a:pPr marL="569913" lvl="1" indent="-166688">
              <a:lnSpc>
                <a:spcPct val="100000"/>
              </a:lnSpc>
              <a:spcBef>
                <a:spcPts val="600"/>
              </a:spcBef>
              <a:buClr>
                <a:srgbClr val="194A6B"/>
              </a:buClr>
              <a:buSzPct val="100000"/>
            </a:pPr>
            <a:r>
              <a:rPr lang="en-US" sz="2500" b="1" dirty="0">
                <a:solidFill>
                  <a:srgbClr val="194A6B"/>
                </a:solidFill>
              </a:rPr>
              <a:t>6,841</a:t>
            </a:r>
            <a:r>
              <a:rPr lang="en-US" sz="2500" dirty="0">
                <a:solidFill>
                  <a:srgbClr val="194A6B"/>
                </a:solidFill>
              </a:rPr>
              <a:t> total enrollments</a:t>
            </a:r>
          </a:p>
          <a:p>
            <a:pPr marL="569913" lvl="1" indent="-166688">
              <a:lnSpc>
                <a:spcPct val="100000"/>
              </a:lnSpc>
              <a:spcBef>
                <a:spcPts val="600"/>
              </a:spcBef>
              <a:buClr>
                <a:srgbClr val="194A6B"/>
              </a:buClr>
              <a:buSzPct val="100000"/>
            </a:pPr>
            <a:r>
              <a:rPr lang="en-US" sz="2500" b="1" dirty="0">
                <a:solidFill>
                  <a:srgbClr val="194A6B"/>
                </a:solidFill>
              </a:rPr>
              <a:t>5,018</a:t>
            </a:r>
            <a:r>
              <a:rPr lang="en-US" sz="2500" dirty="0">
                <a:solidFill>
                  <a:srgbClr val="194A6B"/>
                </a:solidFill>
              </a:rPr>
              <a:t> course completions</a:t>
            </a:r>
          </a:p>
          <a:p>
            <a:pPr marL="569913" lvl="1" indent="-166688">
              <a:lnSpc>
                <a:spcPct val="100000"/>
              </a:lnSpc>
              <a:spcBef>
                <a:spcPts val="600"/>
              </a:spcBef>
              <a:buClr>
                <a:srgbClr val="194A6B"/>
              </a:buClr>
              <a:buSzPct val="100000"/>
            </a:pPr>
            <a:r>
              <a:rPr lang="en-US" sz="2500" b="1" dirty="0">
                <a:solidFill>
                  <a:srgbClr val="194A6B"/>
                </a:solidFill>
              </a:rPr>
              <a:t>2,294</a:t>
            </a:r>
            <a:r>
              <a:rPr lang="en-US" sz="2500" dirty="0">
                <a:solidFill>
                  <a:srgbClr val="194A6B"/>
                </a:solidFill>
              </a:rPr>
              <a:t> CEUs awarded to date</a:t>
            </a:r>
          </a:p>
          <a:p>
            <a:pPr marL="571500" indent="-546100">
              <a:lnSpc>
                <a:spcPct val="100000"/>
              </a:lnSpc>
              <a:spcBef>
                <a:spcPts val="600"/>
              </a:spcBef>
              <a:buNone/>
            </a:pPr>
            <a:r>
              <a:rPr lang="en-US" sz="2500" b="1" dirty="0">
                <a:solidFill>
                  <a:srgbClr val="194A6B"/>
                </a:solidFill>
              </a:rPr>
              <a:t>Top Courses Completed:</a:t>
            </a:r>
            <a:endParaRPr lang="en-US" sz="2500" dirty="0">
              <a:solidFill>
                <a:srgbClr val="194A6B"/>
              </a:solidFill>
            </a:endParaRPr>
          </a:p>
          <a:p>
            <a:pPr marL="569913" lvl="1" indent="-166688">
              <a:lnSpc>
                <a:spcPct val="100000"/>
              </a:lnSpc>
              <a:spcBef>
                <a:spcPts val="600"/>
              </a:spcBef>
              <a:buClr>
                <a:srgbClr val="194A6B"/>
              </a:buClr>
              <a:buSzPct val="100000"/>
            </a:pPr>
            <a:r>
              <a:rPr lang="en-US" sz="2500" i="1" dirty="0" err="1">
                <a:solidFill>
                  <a:srgbClr val="194A6B"/>
                </a:solidFill>
              </a:rPr>
              <a:t>mCLASS</a:t>
            </a:r>
            <a:r>
              <a:rPr lang="en-US" sz="2500" i="1" dirty="0">
                <a:solidFill>
                  <a:srgbClr val="194A6B"/>
                </a:solidFill>
              </a:rPr>
              <a:t>:</a:t>
            </a:r>
            <a:r>
              <a:rPr lang="en-US" sz="2500" dirty="0">
                <a:solidFill>
                  <a:srgbClr val="194A6B"/>
                </a:solidFill>
              </a:rPr>
              <a:t> 4,216 enrolled | </a:t>
            </a:r>
            <a:r>
              <a:rPr lang="en-US" sz="2500" b="1" dirty="0">
                <a:solidFill>
                  <a:srgbClr val="194A6B"/>
                </a:solidFill>
              </a:rPr>
              <a:t>3,760 completed</a:t>
            </a:r>
            <a:endParaRPr lang="en-US" sz="2500" dirty="0">
              <a:solidFill>
                <a:srgbClr val="194A6B"/>
              </a:solidFill>
            </a:endParaRPr>
          </a:p>
          <a:p>
            <a:pPr marL="569913" lvl="1" indent="-166688">
              <a:lnSpc>
                <a:spcPct val="100000"/>
              </a:lnSpc>
              <a:spcBef>
                <a:spcPts val="600"/>
              </a:spcBef>
              <a:buClr>
                <a:srgbClr val="194A6B"/>
              </a:buClr>
              <a:buSzPct val="100000"/>
            </a:pPr>
            <a:r>
              <a:rPr lang="en-US" sz="2500" i="1" dirty="0">
                <a:solidFill>
                  <a:srgbClr val="194A6B"/>
                </a:solidFill>
              </a:rPr>
              <a:t>Keys to Literacy:</a:t>
            </a:r>
            <a:r>
              <a:rPr lang="en-US" sz="2500" dirty="0">
                <a:solidFill>
                  <a:srgbClr val="194A6B"/>
                </a:solidFill>
              </a:rPr>
              <a:t> 1,157 enrolled | </a:t>
            </a:r>
            <a:r>
              <a:rPr lang="en-US" sz="2500" b="1" dirty="0">
                <a:solidFill>
                  <a:srgbClr val="194A6B"/>
                </a:solidFill>
              </a:rPr>
              <a:t>699 completed</a:t>
            </a:r>
            <a:endParaRPr lang="en-US" sz="2500" dirty="0">
              <a:solidFill>
                <a:srgbClr val="194A6B"/>
              </a:solidFill>
            </a:endParaRPr>
          </a:p>
          <a:p>
            <a:pPr marL="569913" lvl="1" indent="-166688">
              <a:lnSpc>
                <a:spcPct val="100000"/>
              </a:lnSpc>
              <a:spcBef>
                <a:spcPts val="600"/>
              </a:spcBef>
              <a:buClr>
                <a:srgbClr val="194A6B"/>
              </a:buClr>
              <a:buSzPct val="100000"/>
            </a:pPr>
            <a:r>
              <a:rPr lang="en-US" sz="2500" i="1" dirty="0">
                <a:solidFill>
                  <a:srgbClr val="194A6B"/>
                </a:solidFill>
              </a:rPr>
              <a:t>Heggerty:</a:t>
            </a:r>
            <a:r>
              <a:rPr lang="en-US" sz="2500" dirty="0">
                <a:solidFill>
                  <a:srgbClr val="194A6B"/>
                </a:solidFill>
              </a:rPr>
              <a:t> 389 enrolled | </a:t>
            </a:r>
            <a:r>
              <a:rPr lang="en-US" sz="2500" b="1" dirty="0">
                <a:solidFill>
                  <a:srgbClr val="194A6B"/>
                </a:solidFill>
              </a:rPr>
              <a:t>157 completed</a:t>
            </a:r>
            <a:endParaRPr lang="en-US" sz="2500" dirty="0">
              <a:solidFill>
                <a:srgbClr val="194A6B"/>
              </a:solidFill>
            </a:endParaRPr>
          </a:p>
          <a:p>
            <a:pPr marL="569913" lvl="1" indent="-166688">
              <a:lnSpc>
                <a:spcPct val="100000"/>
              </a:lnSpc>
              <a:spcBef>
                <a:spcPts val="600"/>
              </a:spcBef>
              <a:buClr>
                <a:srgbClr val="194A6B"/>
              </a:buClr>
              <a:buSzPct val="100000"/>
            </a:pPr>
            <a:r>
              <a:rPr lang="en-US" sz="2500" i="1" dirty="0">
                <a:solidFill>
                  <a:srgbClr val="194A6B"/>
                </a:solidFill>
              </a:rPr>
              <a:t>UFLI:</a:t>
            </a:r>
            <a:r>
              <a:rPr lang="en-US" sz="2500" dirty="0">
                <a:solidFill>
                  <a:srgbClr val="194A6B"/>
                </a:solidFill>
              </a:rPr>
              <a:t> 362 enrolled | </a:t>
            </a:r>
            <a:r>
              <a:rPr lang="en-US" sz="2500" b="1" dirty="0">
                <a:solidFill>
                  <a:srgbClr val="194A6B"/>
                </a:solidFill>
              </a:rPr>
              <a:t>147 completed</a:t>
            </a:r>
            <a:endParaRPr lang="en-US" sz="2500" dirty="0">
              <a:solidFill>
                <a:srgbClr val="194A6B"/>
              </a:solidFill>
            </a:endParaRPr>
          </a:p>
          <a:p>
            <a:pPr marL="569913" lvl="1" indent="-166688">
              <a:lnSpc>
                <a:spcPct val="100000"/>
              </a:lnSpc>
              <a:spcBef>
                <a:spcPts val="600"/>
              </a:spcBef>
              <a:buClr>
                <a:srgbClr val="194A6B"/>
              </a:buClr>
              <a:buSzPct val="100000"/>
            </a:pPr>
            <a:r>
              <a:rPr lang="en-US" sz="2500" i="1" dirty="0">
                <a:solidFill>
                  <a:srgbClr val="194A6B"/>
                </a:solidFill>
              </a:rPr>
              <a:t>Science of Reading for Administrators:</a:t>
            </a:r>
            <a:r>
              <a:rPr lang="en-US" sz="2500" dirty="0">
                <a:solidFill>
                  <a:srgbClr val="194A6B"/>
                </a:solidFill>
              </a:rPr>
              <a:t> 98 enrolled | </a:t>
            </a:r>
            <a:r>
              <a:rPr lang="en-US" sz="2500" b="1" dirty="0">
                <a:solidFill>
                  <a:srgbClr val="194A6B"/>
                </a:solidFill>
              </a:rPr>
              <a:t>38 completed</a:t>
            </a:r>
            <a:endParaRPr lang="en-US" sz="2500" dirty="0">
              <a:solidFill>
                <a:srgbClr val="194A6B"/>
              </a:solidFill>
            </a:endParaRPr>
          </a:p>
          <a:p>
            <a:pPr marL="569913" lvl="1" indent="-166688">
              <a:lnSpc>
                <a:spcPct val="100000"/>
              </a:lnSpc>
              <a:spcBef>
                <a:spcPts val="600"/>
              </a:spcBef>
              <a:buClr>
                <a:srgbClr val="194A6B"/>
              </a:buClr>
              <a:buSzPct val="100000"/>
            </a:pPr>
            <a:r>
              <a:rPr lang="en-US" sz="2500" i="1" dirty="0">
                <a:solidFill>
                  <a:srgbClr val="194A6B"/>
                </a:solidFill>
              </a:rPr>
              <a:t>Student-Focused Coaching:</a:t>
            </a:r>
            <a:r>
              <a:rPr lang="en-US" sz="2500" dirty="0">
                <a:solidFill>
                  <a:srgbClr val="194A6B"/>
                </a:solidFill>
              </a:rPr>
              <a:t> 91 enrolled | </a:t>
            </a:r>
            <a:r>
              <a:rPr lang="en-US" sz="2500" b="1" dirty="0">
                <a:solidFill>
                  <a:srgbClr val="194A6B"/>
                </a:solidFill>
              </a:rPr>
              <a:t>32 completed</a:t>
            </a:r>
            <a:endParaRPr lang="en-US" sz="2500" dirty="0"/>
          </a:p>
          <a:p>
            <a:pPr indent="-171450">
              <a:lnSpc>
                <a:spcPct val="100000"/>
              </a:lnSpc>
              <a:buNone/>
            </a:pPr>
            <a:endParaRPr lang="en-US" sz="2500" b="1" dirty="0">
              <a:solidFill>
                <a:srgbClr val="194A6B"/>
              </a:solidFill>
            </a:endParaRPr>
          </a:p>
          <a:p>
            <a:pPr marL="825500" lvl="1" indent="-342900">
              <a:buClr>
                <a:srgbClr val="194A6B"/>
              </a:buClr>
              <a:buSzPct val="100000"/>
            </a:pPr>
            <a:endParaRPr lang="en-US" sz="2500" b="1" dirty="0">
              <a:solidFill>
                <a:srgbClr val="194A6B"/>
              </a:solidFill>
            </a:endParaRPr>
          </a:p>
          <a:p>
            <a:pPr marL="517525" indent="-175895">
              <a:lnSpc>
                <a:spcPct val="100000"/>
              </a:lnSpc>
              <a:buClr>
                <a:srgbClr val="194A6B"/>
              </a:buClr>
              <a:buSzPct val="100000"/>
              <a:buFont typeface="Arial" panose="020B0604020202020204" pitchFamily="34" charset="0"/>
              <a:buChar char="•"/>
            </a:pPr>
            <a:endParaRPr lang="en-US" sz="2500" b="1" dirty="0">
              <a:solidFill>
                <a:srgbClr val="194A6B"/>
              </a:solidFill>
            </a:endParaRPr>
          </a:p>
        </p:txBody>
      </p:sp>
      <p:pic>
        <p:nvPicPr>
          <p:cNvPr id="7" name="Graphic 6" descr="Classroom with solid fill">
            <a:extLst>
              <a:ext uri="{FF2B5EF4-FFF2-40B4-BE49-F238E27FC236}">
                <a16:creationId xmlns:a16="http://schemas.microsoft.com/office/drawing/2014/main" id="{C929B771-BF61-E560-593B-AF4DD4E4869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3266" y="188168"/>
            <a:ext cx="518117" cy="518117"/>
          </a:xfrm>
          <a:prstGeom prst="rect">
            <a:avLst/>
          </a:prstGeom>
        </p:spPr>
      </p:pic>
      <p:pic>
        <p:nvPicPr>
          <p:cNvPr id="3" name="Graphic 2" descr="Aspiration with solid fill">
            <a:extLst>
              <a:ext uri="{FF2B5EF4-FFF2-40B4-BE49-F238E27FC236}">
                <a16:creationId xmlns:a16="http://schemas.microsoft.com/office/drawing/2014/main" id="{CA20C70D-51ED-2E16-DA11-3237AEB87CA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5888" y="2935553"/>
            <a:ext cx="525000" cy="525000"/>
          </a:xfrm>
          <a:prstGeom prst="rect">
            <a:avLst/>
          </a:prstGeom>
        </p:spPr>
      </p:pic>
      <p:pic>
        <p:nvPicPr>
          <p:cNvPr id="4" name="Graphic 3" descr="Bus with solid fill">
            <a:extLst>
              <a:ext uri="{FF2B5EF4-FFF2-40B4-BE49-F238E27FC236}">
                <a16:creationId xmlns:a16="http://schemas.microsoft.com/office/drawing/2014/main" id="{1DF4B362-5D3F-DEDA-FB69-318D044B242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2279" y="2465456"/>
            <a:ext cx="484352" cy="484352"/>
          </a:xfrm>
          <a:prstGeom prst="rect">
            <a:avLst/>
          </a:prstGeom>
        </p:spPr>
      </p:pic>
      <p:pic>
        <p:nvPicPr>
          <p:cNvPr id="5" name="Graphic 4" descr="Clipboard Partially Crossed with solid fill">
            <a:extLst>
              <a:ext uri="{FF2B5EF4-FFF2-40B4-BE49-F238E27FC236}">
                <a16:creationId xmlns:a16="http://schemas.microsoft.com/office/drawing/2014/main" id="{38DB2783-A504-91A9-8D0D-681E4918293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6606" y="1967369"/>
            <a:ext cx="460528" cy="460528"/>
          </a:xfrm>
          <a:prstGeom prst="rect">
            <a:avLst/>
          </a:prstGeom>
        </p:spPr>
      </p:pic>
      <p:pic>
        <p:nvPicPr>
          <p:cNvPr id="6" name="Graphic 5" descr="Abacus with solid fill">
            <a:extLst>
              <a:ext uri="{FF2B5EF4-FFF2-40B4-BE49-F238E27FC236}">
                <a16:creationId xmlns:a16="http://schemas.microsoft.com/office/drawing/2014/main" id="{B990E239-829B-3C63-0A62-A7BE28E8B26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05583" y="1488446"/>
            <a:ext cx="416709" cy="416709"/>
          </a:xfrm>
          <a:prstGeom prst="rect">
            <a:avLst/>
          </a:prstGeom>
        </p:spPr>
      </p:pic>
      <p:pic>
        <p:nvPicPr>
          <p:cNvPr id="11" name="Graphic 10" descr="Schoolhouse with solid fill">
            <a:extLst>
              <a:ext uri="{FF2B5EF4-FFF2-40B4-BE49-F238E27FC236}">
                <a16:creationId xmlns:a16="http://schemas.microsoft.com/office/drawing/2014/main" id="{C3BDD049-46AB-3154-2FE6-152C079F9C6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8094" y="919890"/>
            <a:ext cx="525000" cy="525000"/>
          </a:xfrm>
          <a:prstGeom prst="rect">
            <a:avLst/>
          </a:prstGeom>
        </p:spPr>
      </p:pic>
      <p:pic>
        <p:nvPicPr>
          <p:cNvPr id="12" name="Graphic 11">
            <a:extLst>
              <a:ext uri="{FF2B5EF4-FFF2-40B4-BE49-F238E27FC236}">
                <a16:creationId xmlns:a16="http://schemas.microsoft.com/office/drawing/2014/main" id="{33369676-B802-1E54-C416-C8CC47729E5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87590" y="68824"/>
            <a:ext cx="489208" cy="363794"/>
          </a:xfrm>
          <a:prstGeom prst="rect">
            <a:avLst/>
          </a:prstGeom>
        </p:spPr>
      </p:pic>
      <p:pic>
        <p:nvPicPr>
          <p:cNvPr id="13" name="Graphic 12" descr="Information with solid fill">
            <a:extLst>
              <a:ext uri="{FF2B5EF4-FFF2-40B4-BE49-F238E27FC236}">
                <a16:creationId xmlns:a16="http://schemas.microsoft.com/office/drawing/2014/main" id="{87FC8C4A-A3C4-FF0E-43E0-254B0D1A649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94413" y="514302"/>
            <a:ext cx="437712" cy="437712"/>
          </a:xfrm>
          <a:prstGeom prst="rect">
            <a:avLst/>
          </a:prstGeom>
        </p:spPr>
      </p:pic>
    </p:spTree>
    <p:extLst>
      <p:ext uri="{BB962C8B-B14F-4D97-AF65-F5344CB8AC3E}">
        <p14:creationId xmlns:p14="http://schemas.microsoft.com/office/powerpoint/2010/main" val="2735937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8000">
        <p159:morph option="byObject"/>
      </p:transition>
    </mc:Choice>
    <mc:Fallback xmlns="">
      <p:transition spd="slow" advClick="0" advTm="18000">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592C70D1BCE649BD355E72285ED8EB" ma:contentTypeVersion="3" ma:contentTypeDescription="Create a new document." ma:contentTypeScope="" ma:versionID="e24ea8b59fca31dc4911493474cab585">
  <xsd:schema xmlns:xsd="http://www.w3.org/2001/XMLSchema" xmlns:xs="http://www.w3.org/2001/XMLSchema" xmlns:p="http://schemas.microsoft.com/office/2006/metadata/properties" xmlns:ns2="9ed388f7-4991-454b-8493-2cd1b96adcf8" targetNamespace="http://schemas.microsoft.com/office/2006/metadata/properties" ma:root="true" ma:fieldsID="4f2daf34263b172a69d7994f78b3eaba" ns2:_="">
    <xsd:import namespace="9ed388f7-4991-454b-8493-2cd1b96adcf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388f7-4991-454b-8493-2cd1b96adc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389BFE-731A-487C-BA83-E07B45877A65}"/>
</file>

<file path=customXml/itemProps2.xml><?xml version="1.0" encoding="utf-8"?>
<ds:datastoreItem xmlns:ds="http://schemas.openxmlformats.org/officeDocument/2006/customXml" ds:itemID="{5C944926-4BE8-4D94-8ED5-EDB8A1B49DBB}"/>
</file>

<file path=customXml/itemProps3.xml><?xml version="1.0" encoding="utf-8"?>
<ds:datastoreItem xmlns:ds="http://schemas.openxmlformats.org/officeDocument/2006/customXml" ds:itemID="{BC20ABFE-5801-41EB-8C8E-9EFAC2D56406}"/>
</file>

<file path=docProps/app.xml><?xml version="1.0" encoding="utf-8"?>
<Properties xmlns="http://schemas.openxmlformats.org/officeDocument/2006/extended-properties" xmlns:vt="http://schemas.openxmlformats.org/officeDocument/2006/docPropsVTypes">
  <TotalTime>7331</TotalTime>
  <Words>3274</Words>
  <Application>Microsoft Office PowerPoint</Application>
  <PresentationFormat>Widescreen</PresentationFormat>
  <Paragraphs>429</Paragraphs>
  <Slides>46</Slides>
  <Notes>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Aptos</vt:lpstr>
      <vt:lpstr>Arial</vt:lpstr>
      <vt:lpstr>Arial,Sans-Serif</vt:lpstr>
      <vt:lpstr>Calibri</vt:lpstr>
      <vt:lpstr>Office Theme</vt:lpstr>
      <vt:lpstr>Custom Design</vt:lpstr>
      <vt:lpstr>State Board of Education  End of Year Review, at a Glance FY2026</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Emmal, Sarah E (EED)</dc:creator>
  <cp:lastModifiedBy>Bishop, Deena M (EED)</cp:lastModifiedBy>
  <cp:revision>116</cp:revision>
  <cp:lastPrinted>2025-05-29T22:10:26Z</cp:lastPrinted>
  <dcterms:created xsi:type="dcterms:W3CDTF">2022-07-27T16:50:27Z</dcterms:created>
  <dcterms:modified xsi:type="dcterms:W3CDTF">2026-06-01T15:44:26Z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0x01010073592C70D1BCE649BD355E72285ED8EB</vt:lpwstr>
  </property>
</Properties>
</file>